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70" r:id="rId9"/>
    <p:sldId id="271" r:id="rId10"/>
    <p:sldId id="260" r:id="rId11"/>
    <p:sldId id="272" r:id="rId12"/>
    <p:sldId id="267" r:id="rId13"/>
    <p:sldId id="274" r:id="rId14"/>
    <p:sldId id="273" r:id="rId15"/>
    <p:sldId id="259" r:id="rId16"/>
    <p:sldId id="275" r:id="rId17"/>
    <p:sldId id="265" r:id="rId18"/>
    <p:sldId id="276" r:id="rId19"/>
    <p:sldId id="266" r:id="rId20"/>
    <p:sldId id="269" r:id="rId21"/>
    <p:sldId id="262" r:id="rId22"/>
    <p:sldId id="26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74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82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56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93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5545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69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92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89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68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79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19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23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9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01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4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35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BA70-59B5-4A44-BB01-D3A0B90A307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31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375601-9D30-4D0F-8AB0-966FA9269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273" y="593787"/>
            <a:ext cx="9144000" cy="1231984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8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Bridge Types</a:t>
            </a:r>
            <a:endParaRPr kumimoji="1" lang="ja-JP" altLang="en-US" sz="8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19683" y="2811515"/>
            <a:ext cx="378180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 smtClean="0"/>
              <a:t>[your name here]</a:t>
            </a:r>
          </a:p>
          <a:p>
            <a:pPr algn="ctr"/>
            <a:endParaRPr lang="en-US" altLang="ja-JP" sz="3200" dirty="0" smtClean="0"/>
          </a:p>
          <a:p>
            <a:pPr algn="ctr"/>
            <a:r>
              <a:rPr kumimoji="1" lang="en-US" altLang="ja-JP" sz="2400" dirty="0" smtClean="0"/>
              <a:t>Aoyama </a:t>
            </a:r>
            <a:r>
              <a:rPr kumimoji="1" lang="en-US" altLang="ja-JP" sz="2400" dirty="0" err="1"/>
              <a:t>Gakuin</a:t>
            </a:r>
            <a:r>
              <a:rPr kumimoji="1" lang="en-US" altLang="ja-JP" sz="2400" dirty="0"/>
              <a:t> University</a:t>
            </a:r>
          </a:p>
          <a:p>
            <a:pPr algn="ctr"/>
            <a:endParaRPr lang="en-US" altLang="ja-JP" sz="2400" dirty="0"/>
          </a:p>
          <a:p>
            <a:pPr algn="ctr"/>
            <a:r>
              <a:rPr kumimoji="1" lang="en-US" altLang="ja-JP" sz="2400" dirty="0"/>
              <a:t>English II - </a:t>
            </a:r>
            <a:r>
              <a:rPr kumimoji="1" lang="en-US" altLang="ja-JP" sz="2400" dirty="0" smtClean="0"/>
              <a:t>C</a:t>
            </a:r>
            <a:endParaRPr kumimoji="1" lang="en-US" altLang="ja-JP" sz="2400" dirty="0"/>
          </a:p>
          <a:p>
            <a:pPr algn="ctr"/>
            <a:endParaRPr lang="en-US" altLang="ja-JP" sz="2400" dirty="0"/>
          </a:p>
          <a:p>
            <a:pPr algn="ctr"/>
            <a:r>
              <a:rPr kumimoji="1" lang="en-US" altLang="ja-JP" sz="2400" dirty="0" smtClean="0"/>
              <a:t>November </a:t>
            </a:r>
            <a:r>
              <a:rPr kumimoji="1" lang="en-US" altLang="ja-JP" sz="2400" dirty="0" smtClean="0"/>
              <a:t>12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2018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4" y="5290457"/>
            <a:ext cx="1083659" cy="137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F5CE8-B70C-4AE4-90AF-DC70E7917ABD}"/>
              </a:ext>
            </a:extLst>
          </p:cNvPr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985BA2-4322-474C-A081-71AD0FB1BBBC}"/>
              </a:ext>
            </a:extLst>
          </p:cNvPr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123B9E-8E7C-405C-934E-189D1DE70615}"/>
              </a:ext>
            </a:extLst>
          </p:cNvPr>
          <p:cNvSpPr txBox="1"/>
          <p:nvPr/>
        </p:nvSpPr>
        <p:spPr>
          <a:xfrm>
            <a:off x="1752541" y="658284"/>
            <a:ext cx="4178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Truss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400" y="1766864"/>
            <a:ext cx="3160153" cy="142047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4C45F-8A2D-4DB7-85BA-DB5168C0C414}"/>
              </a:ext>
            </a:extLst>
          </p:cNvPr>
          <p:cNvSpPr txBox="1"/>
          <p:nvPr/>
        </p:nvSpPr>
        <p:spPr>
          <a:xfrm>
            <a:off x="926545" y="1821233"/>
            <a:ext cx="7329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Horizontal</a:t>
            </a:r>
            <a:endParaRPr lang="en-US" altLang="ja-JP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Support from triangles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Limited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Common on railroads in Japan</a:t>
            </a:r>
          </a:p>
          <a:p>
            <a:endParaRPr lang="en-US" altLang="ja-JP" sz="3200" dirty="0"/>
          </a:p>
          <a:p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645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F5CE8-B70C-4AE4-90AF-DC70E7917ABD}"/>
              </a:ext>
            </a:extLst>
          </p:cNvPr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985BA2-4322-474C-A081-71AD0FB1BBBC}"/>
              </a:ext>
            </a:extLst>
          </p:cNvPr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123B9E-8E7C-405C-934E-189D1DE70615}"/>
              </a:ext>
            </a:extLst>
          </p:cNvPr>
          <p:cNvSpPr txBox="1"/>
          <p:nvPr/>
        </p:nvSpPr>
        <p:spPr>
          <a:xfrm>
            <a:off x="1752541" y="671347"/>
            <a:ext cx="4178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Truss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146" name="Picture 2" descr="Image result for truss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8" y="2002315"/>
            <a:ext cx="7695202" cy="35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F5CE8-B70C-4AE4-90AF-DC70E7917ABD}"/>
              </a:ext>
            </a:extLst>
          </p:cNvPr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985BA2-4322-474C-A081-71AD0FB1BBBC}"/>
              </a:ext>
            </a:extLst>
          </p:cNvPr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123B9E-8E7C-405C-934E-189D1DE70615}"/>
              </a:ext>
            </a:extLst>
          </p:cNvPr>
          <p:cNvSpPr txBox="1"/>
          <p:nvPr/>
        </p:nvSpPr>
        <p:spPr>
          <a:xfrm>
            <a:off x="895678" y="501530"/>
            <a:ext cx="5840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Cantilever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4C45F-8A2D-4DB7-85BA-DB5168C0C414}"/>
              </a:ext>
            </a:extLst>
          </p:cNvPr>
          <p:cNvSpPr txBox="1"/>
          <p:nvPr/>
        </p:nvSpPr>
        <p:spPr>
          <a:xfrm>
            <a:off x="926545" y="1821233"/>
            <a:ext cx="97375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Horizontal </a:t>
            </a:r>
            <a:endParaRPr lang="en-US" altLang="ja-JP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Support from complex series of triangles, both </a:t>
            </a:r>
            <a:br>
              <a:rPr lang="en-US" altLang="ja-JP" sz="3200" dirty="0" smtClean="0"/>
            </a:br>
            <a:r>
              <a:rPr lang="en-US" altLang="ja-JP" sz="3200" dirty="0" smtClean="0"/>
              <a:t>above and below deck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Often quite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Quite expensive to construct</a:t>
            </a:r>
          </a:p>
          <a:p>
            <a:endParaRPr lang="en-US" altLang="ja-JP" sz="3200" dirty="0"/>
          </a:p>
          <a:p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420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F5CE8-B70C-4AE4-90AF-DC70E7917ABD}"/>
              </a:ext>
            </a:extLst>
          </p:cNvPr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985BA2-4322-474C-A081-71AD0FB1BBBC}"/>
              </a:ext>
            </a:extLst>
          </p:cNvPr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123B9E-8E7C-405C-934E-189D1DE70615}"/>
              </a:ext>
            </a:extLst>
          </p:cNvPr>
          <p:cNvSpPr txBox="1"/>
          <p:nvPr/>
        </p:nvSpPr>
        <p:spPr>
          <a:xfrm>
            <a:off x="895678" y="501530"/>
            <a:ext cx="5840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Cantilever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194" name="Picture 2" descr="Image result for cantilever bridge  Scot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94" y="1700463"/>
            <a:ext cx="6837533" cy="455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F5CE8-B70C-4AE4-90AF-DC70E7917ABD}"/>
              </a:ext>
            </a:extLst>
          </p:cNvPr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985BA2-4322-474C-A081-71AD0FB1BBBC}"/>
              </a:ext>
            </a:extLst>
          </p:cNvPr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123B9E-8E7C-405C-934E-189D1DE70615}"/>
              </a:ext>
            </a:extLst>
          </p:cNvPr>
          <p:cNvSpPr txBox="1"/>
          <p:nvPr/>
        </p:nvSpPr>
        <p:spPr>
          <a:xfrm>
            <a:off x="895678" y="501530"/>
            <a:ext cx="5840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Cantilever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0" name="Picture 2" descr="Image result for cantilever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48" y="2044379"/>
            <a:ext cx="5667689" cy="373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7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95424E-F4D6-47FE-B460-C2B42DFDFE4C}"/>
              </a:ext>
            </a:extLst>
          </p:cNvPr>
          <p:cNvSpPr txBox="1"/>
          <p:nvPr/>
        </p:nvSpPr>
        <p:spPr>
          <a:xfrm>
            <a:off x="821560" y="484097"/>
            <a:ext cx="7799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Arch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643334"/>
            <a:ext cx="6159681" cy="39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95424E-F4D6-47FE-B460-C2B42DFDFE4C}"/>
              </a:ext>
            </a:extLst>
          </p:cNvPr>
          <p:cNvSpPr txBox="1"/>
          <p:nvPr/>
        </p:nvSpPr>
        <p:spPr>
          <a:xfrm>
            <a:off x="589926" y="484097"/>
            <a:ext cx="8619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Arch Bridges: Viaducts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42" name="Picture 2" descr="Image result for viad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4" y="1726811"/>
            <a:ext cx="7114408" cy="400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95424E-F4D6-47FE-B460-C2B42DFDFE4C}"/>
              </a:ext>
            </a:extLst>
          </p:cNvPr>
          <p:cNvSpPr txBox="1"/>
          <p:nvPr/>
        </p:nvSpPr>
        <p:spPr>
          <a:xfrm>
            <a:off x="834843" y="5875341"/>
            <a:ext cx="861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u="sng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Arthington Viaduct in England</a:t>
            </a:r>
            <a:endParaRPr kumimoji="1" lang="ja-JP" altLang="en-US" sz="3600" u="sng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5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F5CE8-B70C-4AE4-90AF-DC70E7917ABD}"/>
              </a:ext>
            </a:extLst>
          </p:cNvPr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985BA2-4322-474C-A081-71AD0FB1BBBC}"/>
              </a:ext>
            </a:extLst>
          </p:cNvPr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123B9E-8E7C-405C-934E-189D1DE70615}"/>
              </a:ext>
            </a:extLst>
          </p:cNvPr>
          <p:cNvSpPr txBox="1"/>
          <p:nvPr/>
        </p:nvSpPr>
        <p:spPr>
          <a:xfrm>
            <a:off x="655564" y="501531"/>
            <a:ext cx="8253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Suspension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6" y="1844842"/>
            <a:ext cx="6957726" cy="44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F5CE8-B70C-4AE4-90AF-DC70E7917ABD}"/>
              </a:ext>
            </a:extLst>
          </p:cNvPr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985BA2-4322-474C-A081-71AD0FB1BBBC}"/>
              </a:ext>
            </a:extLst>
          </p:cNvPr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123B9E-8E7C-405C-934E-189D1DE70615}"/>
              </a:ext>
            </a:extLst>
          </p:cNvPr>
          <p:cNvSpPr txBox="1"/>
          <p:nvPr/>
        </p:nvSpPr>
        <p:spPr>
          <a:xfrm>
            <a:off x="655564" y="501531"/>
            <a:ext cx="8253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Suspension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2" descr="Image result for suspension bridge in Jap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94" y="2491172"/>
            <a:ext cx="6222486" cy="41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F5CE8-B70C-4AE4-90AF-DC70E7917ABD}"/>
              </a:ext>
            </a:extLst>
          </p:cNvPr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985BA2-4322-474C-A081-71AD0FB1BBBC}"/>
              </a:ext>
            </a:extLst>
          </p:cNvPr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123B9E-8E7C-405C-934E-189D1DE70615}"/>
              </a:ext>
            </a:extLst>
          </p:cNvPr>
          <p:cNvSpPr txBox="1"/>
          <p:nvPr/>
        </p:nvSpPr>
        <p:spPr>
          <a:xfrm>
            <a:off x="598543" y="462342"/>
            <a:ext cx="8414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Cable-Stay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436" y="1514863"/>
            <a:ext cx="3947695" cy="127540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4C45F-8A2D-4DB7-85BA-DB5168C0C414}"/>
              </a:ext>
            </a:extLst>
          </p:cNvPr>
          <p:cNvSpPr txBox="1"/>
          <p:nvPr/>
        </p:nvSpPr>
        <p:spPr>
          <a:xfrm>
            <a:off x="926545" y="1821233"/>
            <a:ext cx="59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Horizontal deck</a:t>
            </a:r>
            <a:endParaRPr lang="en-US" altLang="ja-JP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Tower(s)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Deck suspended via cables from tower(s)</a:t>
            </a:r>
          </a:p>
          <a:p>
            <a:endParaRPr lang="en-US" altLang="ja-JP" sz="3200" dirty="0"/>
          </a:p>
          <a:p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361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567CA1-8B53-4670-AE9C-AC1DC0B8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7175"/>
            <a:ext cx="4054642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sz="5400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Today’s Talk</a:t>
            </a:r>
            <a:endParaRPr kumimoji="1" lang="ja-JP" altLang="en-US" sz="5400" u="sng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4C45F-8A2D-4DB7-85BA-DB5168C0C414}"/>
              </a:ext>
            </a:extLst>
          </p:cNvPr>
          <p:cNvSpPr txBox="1"/>
          <p:nvPr/>
        </p:nvSpPr>
        <p:spPr>
          <a:xfrm>
            <a:off x="838200" y="2265370"/>
            <a:ext cx="97375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Parameters on Bridge Types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Six Bridge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Examples of Six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Q &amp; A</a:t>
            </a:r>
            <a:endParaRPr lang="en-US" altLang="ja-JP" sz="3200" dirty="0"/>
          </a:p>
          <a:p>
            <a:endParaRPr lang="ja-JP" altLang="en-US" sz="3200" dirty="0"/>
          </a:p>
        </p:txBody>
      </p:sp>
      <p:pic>
        <p:nvPicPr>
          <p:cNvPr id="2050" name="Picture 2" descr="Image result for types of brid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10" y="3354523"/>
            <a:ext cx="5905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F5CE8-B70C-4AE4-90AF-DC70E7917ABD}"/>
              </a:ext>
            </a:extLst>
          </p:cNvPr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985BA2-4322-474C-A081-71AD0FB1BBBC}"/>
              </a:ext>
            </a:extLst>
          </p:cNvPr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123B9E-8E7C-405C-934E-189D1DE70615}"/>
              </a:ext>
            </a:extLst>
          </p:cNvPr>
          <p:cNvSpPr txBox="1"/>
          <p:nvPr/>
        </p:nvSpPr>
        <p:spPr>
          <a:xfrm>
            <a:off x="740778" y="650536"/>
            <a:ext cx="7371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Combination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Image result for viad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8" y="2069795"/>
            <a:ext cx="8474622" cy="317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F56181-5299-4105-B931-786337E8BB93}"/>
              </a:ext>
            </a:extLst>
          </p:cNvPr>
          <p:cNvSpPr txBox="1"/>
          <p:nvPr/>
        </p:nvSpPr>
        <p:spPr>
          <a:xfrm>
            <a:off x="4679711" y="1133177"/>
            <a:ext cx="2310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 &amp; A</a:t>
            </a:r>
            <a:endParaRPr kumimoji="1" lang="ja-JP" altLang="en-US" sz="60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95424E-F4D6-47FE-B460-C2B42DFDFE4C}"/>
              </a:ext>
            </a:extLst>
          </p:cNvPr>
          <p:cNvSpPr txBox="1"/>
          <p:nvPr/>
        </p:nvSpPr>
        <p:spPr>
          <a:xfrm>
            <a:off x="2833466" y="2844758"/>
            <a:ext cx="616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u="sng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you have any questions? </a:t>
            </a:r>
            <a:endParaRPr kumimoji="1" lang="ja-JP" altLang="en-US" sz="3600" u="sng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0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2668DA-B929-4EC3-A956-6933E7DEB9ED}"/>
              </a:ext>
            </a:extLst>
          </p:cNvPr>
          <p:cNvSpPr txBox="1"/>
          <p:nvPr/>
        </p:nvSpPr>
        <p:spPr>
          <a:xfrm>
            <a:off x="1462148" y="2797518"/>
            <a:ext cx="8818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 </a:t>
            </a:r>
            <a:r>
              <a:rPr kumimoji="1" lang="en-US" altLang="ja-JP" sz="6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</a:t>
            </a:r>
            <a:br>
              <a:rPr kumimoji="1" lang="en-US" altLang="ja-JP" sz="6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kumimoji="1" lang="en-US" altLang="ja-JP" sz="6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  <a:r>
              <a:rPr kumimoji="1" lang="en-US" altLang="ja-JP" sz="6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our kind attention</a:t>
            </a:r>
            <a:endParaRPr kumimoji="1" lang="ja-JP" altLang="en-US" sz="66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BB7FA7-CC7A-4E7D-91FD-20DDCC4A9133}"/>
              </a:ext>
            </a:extLst>
          </p:cNvPr>
          <p:cNvSpPr txBox="1"/>
          <p:nvPr/>
        </p:nvSpPr>
        <p:spPr>
          <a:xfrm>
            <a:off x="926545" y="407511"/>
            <a:ext cx="84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4C45F-8A2D-4DB7-85BA-DB5168C0C414}"/>
              </a:ext>
            </a:extLst>
          </p:cNvPr>
          <p:cNvSpPr txBox="1"/>
          <p:nvPr/>
        </p:nvSpPr>
        <p:spPr>
          <a:xfrm>
            <a:off x="926545" y="1821233"/>
            <a:ext cx="97375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Intended Use (the Obstacle)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Environmental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3200" dirty="0"/>
          </a:p>
          <a:p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658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BB7FA7-CC7A-4E7D-91FD-20DDCC4A9133}"/>
              </a:ext>
            </a:extLst>
          </p:cNvPr>
          <p:cNvSpPr txBox="1"/>
          <p:nvPr/>
        </p:nvSpPr>
        <p:spPr>
          <a:xfrm>
            <a:off x="926544" y="407511"/>
            <a:ext cx="9366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Parameters: </a:t>
            </a:r>
            <a:r>
              <a:rPr lang="en-US" altLang="ja-JP" sz="5400" u="sng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Type of Obstacle</a:t>
            </a:r>
            <a:endParaRPr kumimoji="1" lang="ja-JP" altLang="en-US" sz="5400" u="sng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4C45F-8A2D-4DB7-85BA-DB5168C0C414}"/>
              </a:ext>
            </a:extLst>
          </p:cNvPr>
          <p:cNvSpPr txBox="1"/>
          <p:nvPr/>
        </p:nvSpPr>
        <p:spPr>
          <a:xfrm>
            <a:off x="926545" y="1821233"/>
            <a:ext cx="41644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Valley, gorge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Highway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3200" dirty="0"/>
          </a:p>
          <a:p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884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BB7FA7-CC7A-4E7D-91FD-20DDCC4A9133}"/>
              </a:ext>
            </a:extLst>
          </p:cNvPr>
          <p:cNvSpPr txBox="1"/>
          <p:nvPr/>
        </p:nvSpPr>
        <p:spPr>
          <a:xfrm>
            <a:off x="926545" y="407511"/>
            <a:ext cx="84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Parameters: Size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4C45F-8A2D-4DB7-85BA-DB5168C0C414}"/>
              </a:ext>
            </a:extLst>
          </p:cNvPr>
          <p:cNvSpPr txBox="1"/>
          <p:nvPr/>
        </p:nvSpPr>
        <p:spPr>
          <a:xfrm>
            <a:off x="926546" y="1821233"/>
            <a:ext cx="53012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3200" dirty="0"/>
          </a:p>
          <a:p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097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BB7FA7-CC7A-4E7D-91FD-20DDCC4A9133}"/>
              </a:ext>
            </a:extLst>
          </p:cNvPr>
          <p:cNvSpPr txBox="1"/>
          <p:nvPr/>
        </p:nvSpPr>
        <p:spPr>
          <a:xfrm>
            <a:off x="926545" y="407511"/>
            <a:ext cx="84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Parameters: Materials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4C45F-8A2D-4DB7-85BA-DB5168C0C414}"/>
              </a:ext>
            </a:extLst>
          </p:cNvPr>
          <p:cNvSpPr txBox="1"/>
          <p:nvPr/>
        </p:nvSpPr>
        <p:spPr>
          <a:xfrm>
            <a:off x="926545" y="1821233"/>
            <a:ext cx="97375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Concrete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Masonry (stone, brick)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Other!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3200" dirty="0"/>
          </a:p>
          <a:p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633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BB7FA7-CC7A-4E7D-91FD-20DDCC4A9133}"/>
              </a:ext>
            </a:extLst>
          </p:cNvPr>
          <p:cNvSpPr txBox="1"/>
          <p:nvPr/>
        </p:nvSpPr>
        <p:spPr>
          <a:xfrm>
            <a:off x="926545" y="407511"/>
            <a:ext cx="84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Parameters: Environment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4C45F-8A2D-4DB7-85BA-DB5168C0C414}"/>
              </a:ext>
            </a:extLst>
          </p:cNvPr>
          <p:cNvSpPr txBox="1"/>
          <p:nvPr/>
        </p:nvSpPr>
        <p:spPr>
          <a:xfrm>
            <a:off x="926545" y="1821233"/>
            <a:ext cx="97375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Wind (Tacoma </a:t>
            </a:r>
            <a:r>
              <a:rPr lang="en-US" altLang="ja-JP" sz="3200" dirty="0" smtClean="0"/>
              <a:t>Narrows Bridge, Washington, </a:t>
            </a:r>
            <a:r>
              <a:rPr lang="en-US" altLang="ja-JP" sz="3200" dirty="0" smtClean="0"/>
              <a:t>USA)</a:t>
            </a:r>
            <a:endParaRPr lang="en-US" altLang="ja-JP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Water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Natural disasters (e.g., earthquakes, typhoons)</a:t>
            </a:r>
            <a:endParaRPr lang="en-US" altLang="ja-JP" sz="3200" dirty="0" smtClean="0"/>
          </a:p>
          <a:p>
            <a:endParaRPr lang="en-US" altLang="ja-JP" sz="3200" dirty="0"/>
          </a:p>
          <a:p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271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BB7FA7-CC7A-4E7D-91FD-20DDCC4A9133}"/>
              </a:ext>
            </a:extLst>
          </p:cNvPr>
          <p:cNvSpPr txBox="1"/>
          <p:nvPr/>
        </p:nvSpPr>
        <p:spPr>
          <a:xfrm>
            <a:off x="377905" y="342197"/>
            <a:ext cx="84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Beam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" y="1946366"/>
            <a:ext cx="7497670" cy="446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BB7FA7-CC7A-4E7D-91FD-20DDCC4A9133}"/>
              </a:ext>
            </a:extLst>
          </p:cNvPr>
          <p:cNvSpPr txBox="1"/>
          <p:nvPr/>
        </p:nvSpPr>
        <p:spPr>
          <a:xfrm>
            <a:off x="377905" y="342197"/>
            <a:ext cx="84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Beam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098" name="Picture 2" descr="Image result for beam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55" y="1528989"/>
            <a:ext cx="6140722" cy="39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491</TotalTime>
  <Words>174</Words>
  <Application>Microsoft Office PowerPoint</Application>
  <PresentationFormat>ワイド画面</PresentationFormat>
  <Paragraphs>64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メイリオ</vt:lpstr>
      <vt:lpstr>Arial</vt:lpstr>
      <vt:lpstr>Trebuchet MS</vt:lpstr>
      <vt:lpstr>Wingdings 3</vt:lpstr>
      <vt:lpstr>ファセット</vt:lpstr>
      <vt:lpstr>Bridge Types</vt:lpstr>
      <vt:lpstr>Today’s Talk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Warming</dc:title>
  <dc:creator>梅津太一</dc:creator>
  <cp:lastModifiedBy>profile</cp:lastModifiedBy>
  <cp:revision>44</cp:revision>
  <dcterms:created xsi:type="dcterms:W3CDTF">2018-10-21T15:56:00Z</dcterms:created>
  <dcterms:modified xsi:type="dcterms:W3CDTF">2018-11-12T00:06:09Z</dcterms:modified>
</cp:coreProperties>
</file>