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notesMasterIdLst>
    <p:notesMasterId r:id="rId13"/>
  </p:notesMasterIdLst>
  <p:sldIdLst>
    <p:sldId id="256" r:id="rId2"/>
    <p:sldId id="343" r:id="rId3"/>
    <p:sldId id="348" r:id="rId4"/>
    <p:sldId id="349" r:id="rId5"/>
    <p:sldId id="350" r:id="rId6"/>
    <p:sldId id="351" r:id="rId7"/>
    <p:sldId id="352" r:id="rId8"/>
    <p:sldId id="353" r:id="rId9"/>
    <p:sldId id="354" r:id="rId10"/>
    <p:sldId id="355" r:id="rId11"/>
    <p:sldId id="265" r:id="rId12"/>
  </p:sldIdLst>
  <p:sldSz cx="9144000" cy="6858000" type="screen4x3"/>
  <p:notesSz cx="6734175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10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7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7125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A5291F7C-F7D8-4EE5-A4B3-DF1FFB07CC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49694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Background =</a:t>
            </a:r>
            <a:r>
              <a:rPr lang="en-US" baseline="0" dirty="0" smtClean="0"/>
              <a:t> “essential”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5291F7C-F7D8-4EE5-A4B3-DF1FFB07CCB6}" type="slidenum">
              <a:rPr lang="ja-JP" altLang="en-US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3288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79A290-5399-45C3-BB55-08B634EB3629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B26A85-76C3-4369-8938-7BE60B50DA2C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5C262B-579F-44D2-ABCE-8941E65E5603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2E0BC1-2C55-417D-A98C-BB77AB056AA5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A295AD-41CF-4305-BD4D-503F649B64C8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A6E6A-FFE2-4637-BC83-D5E1C9F5759A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E77C8D-D5B5-4DB3-874F-E09CF0167A1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92CD24-1449-4CDA-866D-64C4B72D19EE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08B41F-16ED-4A60-8FDC-BC1A0E900C17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 smtClean="0"/>
              <a:t>Click to edit Master text styles</a:t>
            </a:r>
          </a:p>
          <a:p>
            <a:pPr lvl="1" eaLnBrk="1" latinLnBrk="0" hangingPunct="1"/>
            <a:r>
              <a:rPr lang="en-US" altLang="ja-JP" smtClean="0"/>
              <a:t>Second level</a:t>
            </a:r>
          </a:p>
          <a:p>
            <a:pPr lvl="2" eaLnBrk="1" latinLnBrk="0" hangingPunct="1"/>
            <a:r>
              <a:rPr lang="en-US" altLang="ja-JP" smtClean="0"/>
              <a:t>Third level</a:t>
            </a:r>
          </a:p>
          <a:p>
            <a:pPr lvl="3" eaLnBrk="1" latinLnBrk="0" hangingPunct="1"/>
            <a:r>
              <a:rPr lang="en-US" altLang="ja-JP" smtClean="0"/>
              <a:t>Fourth level</a:t>
            </a:r>
          </a:p>
          <a:p>
            <a:pPr lvl="4" eaLnBrk="1" latinLnBrk="0" hangingPunct="1"/>
            <a:r>
              <a:rPr lang="en-US" altLang="ja-JP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ADBC08-7F35-4C12-8C0A-EB8B1503947B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03FD057-902E-4E66-9007-5A2ED552A02D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altLang="ja-JP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 smtClean="0"/>
              <a:t>Click to edit Master text styles</a:t>
            </a:r>
          </a:p>
          <a:p>
            <a:pPr lvl="1" eaLnBrk="1" latinLnBrk="0" hangingPunct="1"/>
            <a:r>
              <a:rPr kumimoji="0" lang="en-US" altLang="ja-JP" smtClean="0"/>
              <a:t>Second level</a:t>
            </a:r>
          </a:p>
          <a:p>
            <a:pPr lvl="2" eaLnBrk="1" latinLnBrk="0" hangingPunct="1"/>
            <a:r>
              <a:rPr kumimoji="0" lang="en-US" altLang="ja-JP" smtClean="0"/>
              <a:t>Third level</a:t>
            </a:r>
          </a:p>
          <a:p>
            <a:pPr lvl="3" eaLnBrk="1" latinLnBrk="0" hangingPunct="1"/>
            <a:r>
              <a:rPr kumimoji="0" lang="en-US" altLang="ja-JP" smtClean="0"/>
              <a:t>Fourth level</a:t>
            </a:r>
          </a:p>
          <a:p>
            <a:pPr lvl="4" eaLnBrk="1" latinLnBrk="0" hangingPunct="1"/>
            <a:r>
              <a:rPr kumimoji="0" lang="en-US" altLang="ja-JP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364C635E-74C7-4E9C-9536-D56E8C780CF4}" type="slidenum">
              <a:rPr lang="ja-JP" altLang="en-US" smtClean="0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1" latinLnBrk="0" hangingPunct="1">
        <a:spcBef>
          <a:spcPct val="0"/>
        </a:spcBef>
        <a:buNone/>
        <a:defRPr kumimoji="1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0688" y="1124743"/>
            <a:ext cx="8294687" cy="28083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sz="6000" dirty="0" smtClean="0"/>
              <a:t>IPA </a:t>
            </a:r>
            <a:br>
              <a:rPr lang="en-US" altLang="ja-JP" sz="6000" dirty="0" smtClean="0"/>
            </a:br>
            <a:r>
              <a:rPr lang="en-US" altLang="ja-JP" sz="6000" dirty="0" smtClean="0"/>
              <a:t>(International Phonetic Alphabet)</a:t>
            </a:r>
            <a:endParaRPr lang="en-US" altLang="ja-JP" sz="3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A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moment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ago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we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had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36124" y="1662018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b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smtClean="0">
                <a:solidFill>
                  <a:srgbClr val="FF0000"/>
                </a:solidFill>
                <a:latin typeface="+mn-lt"/>
                <a:cs typeface="Arial" pitchFamily="34" charset="0"/>
                <a:sym typeface="Wingdings" pitchFamily="2" charset="2"/>
              </a:rPr>
              <a:t>ɾ</a:t>
            </a:r>
            <a:r>
              <a:rPr lang="en-US" altLang="ja-JP" sz="5400" dirty="0"/>
              <a:t>ɚ</a:t>
            </a:r>
            <a:r>
              <a:rPr lang="en-US" altLang="ja-JP" sz="66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36124" y="318383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What is that</a:t>
            </a:r>
            <a:r>
              <a:rPr lang="en-US" altLang="ja-JP" sz="5400" dirty="0">
                <a:sym typeface="Wingdings" pitchFamily="2" charset="2"/>
              </a:rPr>
              <a:t> / </a:t>
            </a:r>
            <a:r>
              <a:rPr lang="en-US" altLang="ja-JP" sz="5400" dirty="0" smtClean="0">
                <a:cs typeface="Arial" pitchFamily="34" charset="0"/>
                <a:sym typeface="Wingdings" pitchFamily="2" charset="2"/>
              </a:rPr>
              <a:t>ɾ</a:t>
            </a:r>
            <a:r>
              <a:rPr lang="en-US" altLang="ja-JP" sz="6600" dirty="0" smtClean="0">
                <a:sym typeface="Wingdings" pitchFamily="2" charset="2"/>
              </a:rPr>
              <a:t> </a:t>
            </a:r>
            <a:r>
              <a:rPr lang="en-US" altLang="ja-JP" sz="5400" dirty="0" smtClean="0">
                <a:sym typeface="Wingdings" pitchFamily="2" charset="2"/>
              </a:rPr>
              <a:t>/ symbol?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635896" y="1800130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butter</a:t>
            </a: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436400" y="4575232"/>
            <a:ext cx="8037990" cy="180609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r>
              <a:rPr lang="en-US" altLang="ja-JP" sz="48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It is </a:t>
            </a:r>
            <a:r>
              <a:rPr lang="en-US" altLang="ja-JP" sz="48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 / </a:t>
            </a:r>
            <a:r>
              <a:rPr lang="en-US" altLang="ja-JP" sz="48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t / </a:t>
            </a:r>
            <a:r>
              <a:rPr lang="en-US" altLang="ja-JP" sz="48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 or /r/ with no </a:t>
            </a:r>
            <a:r>
              <a:rPr lang="en-US" altLang="ja-JP" sz="48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/>
            </a:r>
            <a:br>
              <a:rPr lang="en-US" altLang="ja-JP" sz="48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</a:br>
            <a:r>
              <a:rPr lang="en-US" altLang="ja-JP" sz="48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aspiration (that ‘puff’ of air). </a:t>
            </a:r>
          </a:p>
        </p:txBody>
      </p:sp>
    </p:spTree>
    <p:extLst>
      <p:ext uri="{BB962C8B-B14F-4D97-AF65-F5344CB8AC3E}">
        <p14:creationId xmlns:p14="http://schemas.microsoft.com/office/powerpoint/2010/main" val="2637173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11" grpId="0"/>
      <p:bldP spid="12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770"/>
            <a:ext cx="7715250" cy="10080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I</a:t>
            </a:r>
            <a:r>
              <a:rPr lang="en-US" altLang="ja-JP" dirty="0" smtClean="0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dirty="0" smtClean="0">
                <a:solidFill>
                  <a:schemeClr val="tx1"/>
                </a:solidFill>
              </a:rPr>
              <a:t>d be happy to entertain any questions at this time!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209800"/>
            <a:ext cx="8704263" cy="392271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altLang="ja-JP" i="1" dirty="0" smtClean="0"/>
              <a:t>(sorry if I</a:t>
            </a:r>
            <a:r>
              <a:rPr lang="en-US" altLang="ja-JP" i="1" dirty="0" smtClean="0">
                <a:latin typeface="Arial" charset="0"/>
              </a:rPr>
              <a:t>’</a:t>
            </a:r>
            <a:r>
              <a:rPr lang="en-US" altLang="ja-JP" i="1" dirty="0" smtClean="0"/>
              <a:t>ve tied you in knots)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ja-JP" sz="6000" i="1" dirty="0" smtClean="0">
              <a:solidFill>
                <a:schemeClr val="tx2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611188" y="2565400"/>
            <a:ext cx="7993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en-US"/>
          </a:p>
        </p:txBody>
      </p:sp>
      <p:pic>
        <p:nvPicPr>
          <p:cNvPr id="21509" name="Picture 6" descr="F:\My photos\puppet photos\yes-name_flossin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1400" y="2995613"/>
            <a:ext cx="4546600" cy="370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8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57808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Again, the Japanese</a:t>
            </a:r>
            <a:r>
              <a:rPr lang="ja-JP" altLang="en-US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vowels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8229600" cy="779140"/>
          </a:xfrm>
        </p:spPr>
        <p:txBody>
          <a:bodyPr>
            <a:normAutofit/>
          </a:bodyPr>
          <a:lstStyle/>
          <a:p>
            <a:r>
              <a:rPr lang="en-US" altLang="ja-JP" sz="4000" dirty="0" smtClean="0">
                <a:sym typeface="Wingdings" pitchFamily="2" charset="2"/>
              </a:rPr>
              <a:t> </a:t>
            </a:r>
            <a:r>
              <a:rPr lang="ja-JP" altLang="en-US" sz="4000" dirty="0" smtClean="0">
                <a:sym typeface="Wingdings" pitchFamily="2" charset="2"/>
              </a:rPr>
              <a:t>ア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= / </a:t>
            </a:r>
            <a:r>
              <a:rPr lang="en-US" altLang="ja-JP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r>
              <a:rPr lang="en-US" altLang="ja-JP" sz="3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altLang="ja-JP" sz="3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/</a:t>
            </a:r>
            <a:r>
              <a:rPr lang="ja-JP" altLang="en-US" sz="4000" dirty="0" smtClean="0">
                <a:latin typeface="+mj-lt"/>
                <a:sym typeface="Wingdings" pitchFamily="2" charset="2"/>
              </a:rPr>
              <a:t>　　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8505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+mn-lt"/>
                <a:ea typeface="+mn-ea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+mn-lt"/>
                <a:ea typeface="+mn-ea"/>
                <a:sym typeface="Wingdings" pitchFamily="2" charset="2"/>
              </a:rPr>
              <a:t>イ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= / i / 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78619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 </a:t>
            </a:r>
            <a:r>
              <a:rPr lang="ja-JP" altLang="en-US" sz="4000" dirty="0" smtClean="0">
                <a:latin typeface="Calibri" pitchFamily="34" charset="0"/>
                <a:ea typeface="+mn-ea"/>
                <a:sym typeface="Wingdings" pitchFamily="2" charset="2"/>
              </a:rPr>
              <a:t>ウ </a:t>
            </a:r>
            <a:r>
              <a:rPr lang="en-US" altLang="ja-JP" sz="4000" dirty="0" smtClean="0">
                <a:latin typeface="Calibri" pitchFamily="34" charset="0"/>
                <a:ea typeface="+mn-ea"/>
                <a:sym typeface="Wingdings" pitchFamily="2" charset="2"/>
              </a:rPr>
              <a:t>= / u /</a:t>
            </a: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71726" y="4786322"/>
            <a:ext cx="6529166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ja-JP" altLang="en-US" sz="4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エ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</a:t>
            </a:r>
            <a:r>
              <a:rPr kumimoji="1" lang="el-GR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ε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/</a:t>
            </a: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1" lang="en-US" altLang="ja-JP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9540" y="5864570"/>
            <a:ext cx="6529166" cy="99345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1" lang="ja-JP" altLang="en-US" sz="40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オ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 </a:t>
            </a:r>
            <a:r>
              <a:rPr lang="en-US" altLang="ja-JP" sz="4000" dirty="0" smtClean="0">
                <a:latin typeface="+mj-lt"/>
                <a:ea typeface="+mn-ea"/>
                <a:sym typeface="Wingdings" pitchFamily="2" charset="2"/>
              </a:rPr>
              <a:t> </a:t>
            </a:r>
            <a:r>
              <a:rPr kumimoji="1" lang="en-US" altLang="ja-JP" sz="4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  <a:sym typeface="Wingdings" pitchFamily="2" charset="2"/>
              </a:rPr>
              <a:t>= / o /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/>
      <p:bldP spid="258051" grpId="0" build="p" autoUpdateAnimBg="0"/>
      <p:bldP spid="5" grpId="0"/>
      <p:bldP spid="8" grpId="0" build="p" autoUpdateAnimBg="0"/>
      <p:bldP spid="9" grpId="0" build="p" autoUpdateAnimBg="0"/>
      <p:bldP spid="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29651"/>
            <a:ext cx="4104456" cy="4851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3429000"/>
            <a:ext cx="3683366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>
            <a:off x="2483768" y="4221088"/>
            <a:ext cx="2376264" cy="1512168"/>
          </a:xfrm>
          <a:prstGeom prst="roundRect">
            <a:avLst/>
          </a:prstGeom>
          <a:solidFill>
            <a:srgbClr val="FFFF00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2267744" y="4725144"/>
            <a:ext cx="1224136" cy="504056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27784" y="4365104"/>
            <a:ext cx="2088232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131840" y="5589240"/>
            <a:ext cx="158417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103948" y="4974172"/>
            <a:ext cx="1224136" cy="0"/>
          </a:xfrm>
          <a:prstGeom prst="line">
            <a:avLst/>
          </a:prstGeom>
          <a:ln w="635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0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4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8" grpId="0" animBg="1"/>
      <p:bldP spid="1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ja-JP" dirty="0" smtClean="0">
                <a:solidFill>
                  <a:srgbClr val="0000FF"/>
                </a:solidFill>
              </a:rPr>
              <a:t>The </a:t>
            </a:r>
            <a:r>
              <a:rPr lang="en-US" altLang="ja-JP" dirty="0" smtClean="0">
                <a:solidFill>
                  <a:srgbClr val="0000FF"/>
                </a:solidFill>
              </a:rPr>
              <a:t>Vowel Map</a:t>
            </a:r>
            <a:endParaRPr lang="en-US" altLang="ja-JP" sz="2400" dirty="0" smtClean="0">
              <a:solidFill>
                <a:srgbClr val="0000FF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12160" y="4797152"/>
            <a:ext cx="1008112" cy="8640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6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95736" y="2223512"/>
            <a:ext cx="1152128" cy="9894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204864"/>
            <a:ext cx="1008112" cy="8640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843808" y="3356992"/>
            <a:ext cx="946448" cy="9174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6500" dirty="0" smtClean="0">
                <a:sym typeface="Wingdings" pitchFamily="2" charset="2"/>
              </a:rPr>
              <a:t>ε</a:t>
            </a:r>
            <a:endParaRPr kumimoji="1" lang="en-US" altLang="ja-JP" sz="6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19506" y="3501008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Today, some new vowel sounds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38884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40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4000" dirty="0" smtClean="0">
                <a:latin typeface="+mj-lt"/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 / =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h</a:t>
            </a:r>
            <a:r>
              <a:rPr lang="en-US" altLang="ja-JP" sz="4000" dirty="0" err="1" smtClean="0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t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,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r</a:t>
            </a:r>
            <a:r>
              <a:rPr lang="en-US" altLang="ja-JP" sz="4000" dirty="0" err="1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ver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, 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f</a:t>
            </a:r>
            <a:r>
              <a:rPr lang="en-US" altLang="ja-JP" sz="4000" dirty="0" err="1">
                <a:solidFill>
                  <a:srgbClr val="FF0000"/>
                </a:solidFill>
                <a:latin typeface="+mj-lt"/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4000" dirty="0" err="1" smtClean="0">
                <a:latin typeface="+mj-lt"/>
                <a:sym typeface="Wingdings" pitchFamily="2" charset="2"/>
              </a:rPr>
              <a:t>sh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r>
              <a:rPr lang="en-US" altLang="ja-JP" sz="4000" dirty="0">
                <a:latin typeface="+mj-lt"/>
                <a:sym typeface="Wingdings" pitchFamily="2" charset="2"/>
              </a:rPr>
              <a:t>/ </a:t>
            </a:r>
            <a:r>
              <a:rPr lang="en-US" altLang="ja-JP" sz="4000" dirty="0">
                <a:latin typeface="+mj-lt"/>
                <a:cs typeface="Arial" pitchFamily="34" charset="0"/>
                <a:sym typeface="Wingdings" pitchFamily="2" charset="2"/>
              </a:rPr>
              <a:t>æ</a:t>
            </a:r>
            <a:r>
              <a:rPr lang="en-US" altLang="ja-JP" sz="4000" dirty="0">
                <a:latin typeface="+mj-lt"/>
                <a:sym typeface="Wingdings" pitchFamily="2" charset="2"/>
              </a:rPr>
              <a:t> / = h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4000" dirty="0">
                <a:latin typeface="+mj-lt"/>
                <a:sym typeface="Wingdings" pitchFamily="2" charset="2"/>
              </a:rPr>
              <a:t>t, c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4000" dirty="0">
                <a:latin typeface="+mj-lt"/>
                <a:sym typeface="Wingdings" pitchFamily="2" charset="2"/>
              </a:rPr>
              <a:t>sh,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f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a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st</a:t>
            </a:r>
          </a:p>
          <a:p>
            <a:pPr>
              <a:buNone/>
            </a:pPr>
            <a:r>
              <a:rPr lang="en-US" altLang="ja-JP" sz="4000" dirty="0">
                <a:latin typeface="+mj-lt"/>
                <a:sym typeface="Wingdings" pitchFamily="2" charset="2"/>
              </a:rPr>
              <a:t>/ </a:t>
            </a:r>
            <a:r>
              <a:rPr lang="el-GR" altLang="ja-JP" sz="4000" dirty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4000" dirty="0">
                <a:latin typeface="+mj-lt"/>
                <a:sym typeface="Wingdings" pitchFamily="2" charset="2"/>
              </a:rPr>
              <a:t> / = 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4000" dirty="0">
                <a:latin typeface="+mj-lt"/>
                <a:sym typeface="Wingdings" pitchFamily="2" charset="2"/>
              </a:rPr>
              <a:t>p, l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4000" dirty="0">
                <a:latin typeface="+mj-lt"/>
                <a:sym typeface="Wingdings" pitchFamily="2" charset="2"/>
              </a:rPr>
              <a:t>nch,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b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tter</a:t>
            </a:r>
          </a:p>
          <a:p>
            <a:pPr>
              <a:buNone/>
            </a:pPr>
            <a:r>
              <a:rPr lang="en-US" altLang="ja-JP" sz="4000" dirty="0">
                <a:latin typeface="+mj-lt"/>
                <a:sym typeface="Wingdings" pitchFamily="2" charset="2"/>
              </a:rPr>
              <a:t>/ </a:t>
            </a:r>
            <a:r>
              <a:rPr lang="en-US" altLang="ja-JP" sz="4000" dirty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r>
              <a:rPr lang="en-US" altLang="ja-JP" sz="4000" dirty="0">
                <a:latin typeface="+mj-lt"/>
                <a:sym typeface="Wingdings" pitchFamily="2" charset="2"/>
              </a:rPr>
              <a:t> / = f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oo</a:t>
            </a:r>
            <a:r>
              <a:rPr lang="en-US" altLang="ja-JP" sz="4000" dirty="0">
                <a:latin typeface="+mj-lt"/>
                <a:sym typeface="Wingdings" pitchFamily="2" charset="2"/>
              </a:rPr>
              <a:t>t, sh</a:t>
            </a:r>
            <a:r>
              <a:rPr lang="en-US" altLang="ja-JP" sz="4000" dirty="0">
                <a:solidFill>
                  <a:srgbClr val="FF0000"/>
                </a:solidFill>
                <a:latin typeface="+mj-lt"/>
                <a:sym typeface="Wingdings" pitchFamily="2" charset="2"/>
              </a:rPr>
              <a:t>ou</a:t>
            </a:r>
            <a:r>
              <a:rPr lang="en-US" altLang="ja-JP" sz="4000" dirty="0">
                <a:latin typeface="+mj-lt"/>
                <a:sym typeface="Wingdings" pitchFamily="2" charset="2"/>
              </a:rPr>
              <a:t>ld, 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p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u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sh, Elw</a:t>
            </a:r>
            <a:r>
              <a:rPr lang="en-US" altLang="ja-JP" sz="40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oo</a:t>
            </a:r>
            <a:r>
              <a:rPr lang="en-US" altLang="ja-JP" sz="4000" dirty="0" smtClean="0">
                <a:latin typeface="+mj-lt"/>
                <a:sym typeface="Wingdings" pitchFamily="2" charset="2"/>
              </a:rPr>
              <a:t>d </a:t>
            </a:r>
            <a:endParaRPr lang="en-US" altLang="ja-JP" sz="4000" dirty="0" smtClean="0">
              <a:latin typeface="+mj-lt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en-US" altLang="ja-JP" sz="5400" dirty="0" smtClean="0">
              <a:latin typeface="+mj-lt"/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664944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endParaRPr lang="en-US" altLang="ja-JP" sz="5400" dirty="0" smtClean="0">
              <a:latin typeface="+mj-lt"/>
              <a:sym typeface="Wingdings" pitchFamily="2" charset="2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31640" y="4797152"/>
            <a:ext cx="3096344" cy="807895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 </a:t>
            </a:r>
            <a:r>
              <a:rPr lang="en-US" altLang="ja-JP" sz="4000" dirty="0" smtClean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 = ‘upsilon’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5652120" y="2981145"/>
            <a:ext cx="2963514" cy="807895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ja-JP" sz="4000" dirty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Λ</a:t>
            </a:r>
            <a:r>
              <a:rPr lang="en-US" altLang="ja-JP" sz="4000" dirty="0" smtClean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  = ‘lambda’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5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5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uiExpand="1" build="p" autoUpdateAnimBg="0"/>
      <p:bldP spid="12" grpId="0"/>
      <p:bldP spid="9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The vowel map…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1628800"/>
            <a:ext cx="8207598" cy="33373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lvl="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 rot="16200000" flipH="1">
            <a:off x="1043608" y="3140968"/>
            <a:ext cx="3528394" cy="1512169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1720" y="2132856"/>
            <a:ext cx="4968552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63888" y="5661248"/>
            <a:ext cx="3456384" cy="4313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220072" y="3933056"/>
            <a:ext cx="36004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3"/>
          <p:cNvSpPr>
            <a:spLocks noGrp="1" noChangeArrowheads="1"/>
          </p:cNvSpPr>
          <p:nvPr>
            <p:ph idx="1"/>
          </p:nvPr>
        </p:nvSpPr>
        <p:spPr>
          <a:xfrm>
            <a:off x="6012160" y="4797152"/>
            <a:ext cx="1008112" cy="8640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altLang="ja-JP" sz="6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ɑ</a:t>
            </a:r>
            <a:endParaRPr lang="en-US" altLang="ja-JP" sz="60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2195736" y="2223512"/>
            <a:ext cx="1152128" cy="989464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i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940152" y="2204864"/>
            <a:ext cx="1008112" cy="86409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u</a:t>
            </a:r>
            <a:endParaRPr kumimoji="1" lang="en-US" altLang="ja-JP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2843808" y="3356992"/>
            <a:ext cx="946448" cy="917456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</a:pPr>
            <a:r>
              <a:rPr lang="el-GR" altLang="ja-JP" sz="6500" dirty="0" smtClean="0">
                <a:sym typeface="Wingdings" pitchFamily="2" charset="2"/>
              </a:rPr>
              <a:t>ε</a:t>
            </a:r>
            <a:endParaRPr kumimoji="1" lang="en-US" altLang="ja-JP" sz="6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019506" y="3501008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1" lang="en-US" altLang="ja-JP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  <a:sym typeface="Wingdings" pitchFamily="2" charset="2"/>
              </a:rPr>
              <a:t>o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2987824" y="2511544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6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ɪ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sym typeface="Wingdings" pitchFamily="2" charset="2"/>
            </a:endParaRPr>
          </a:p>
        </p:txBody>
      </p:sp>
      <p:sp>
        <p:nvSpPr>
          <p:cNvPr id="19" name="Rectangle 3"/>
          <p:cNvSpPr txBox="1">
            <a:spLocks noChangeArrowheads="1"/>
          </p:cNvSpPr>
          <p:nvPr/>
        </p:nvSpPr>
        <p:spPr>
          <a:xfrm>
            <a:off x="3779912" y="4815800"/>
            <a:ext cx="874440" cy="845448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6000" dirty="0" smtClean="0">
                <a:solidFill>
                  <a:srgbClr val="0000FF"/>
                </a:solidFill>
                <a:latin typeface="Calibri" pitchFamily="34" charset="0"/>
                <a:cs typeface="Arial" pitchFamily="34" charset="0"/>
                <a:sym typeface="Wingdings" pitchFamily="2" charset="2"/>
              </a:rPr>
              <a:t>æ</a:t>
            </a:r>
            <a:endParaRPr kumimoji="1" lang="en-US" altLang="ja-JP" sz="2400" b="0" i="0" u="none" strike="noStrike" kern="1200" cap="none" spc="0" normalizeH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Calibri" pitchFamily="34" charset="0"/>
              <a:ea typeface="+mn-ea"/>
              <a:sym typeface="Wingdings" pitchFamily="2" charset="2"/>
            </a:endParaRP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489648" y="3501008"/>
            <a:ext cx="874440" cy="845448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l-GR" altLang="ja-JP" sz="5200" dirty="0" smtClean="0">
                <a:solidFill>
                  <a:srgbClr val="0000FF"/>
                </a:solidFill>
                <a:latin typeface="+mj-lt"/>
                <a:cs typeface="Arial" pitchFamily="34" charset="0"/>
                <a:sym typeface="Wingdings" pitchFamily="2" charset="2"/>
              </a:rPr>
              <a:t>Λ</a:t>
            </a: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5425752" y="2492896"/>
            <a:ext cx="874440" cy="84544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ctr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r>
              <a:rPr lang="en-US" altLang="ja-JP" sz="4800" dirty="0" smtClean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endParaRPr kumimoji="1" lang="en-US" altLang="ja-JP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j-lt"/>
              <a:ea typeface="+mn-ea"/>
              <a:sym typeface="Wingdings" pitchFamily="2" charset="2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39552" y="4637329"/>
            <a:ext cx="3096344" cy="1239943"/>
          </a:xfrm>
          <a:prstGeom prst="roundRect">
            <a:avLst/>
          </a:prstGeom>
          <a:solidFill>
            <a:srgbClr val="FFFF00"/>
          </a:solidFill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000" dirty="0" smtClean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Low, front vowel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" name="Rounded Rectangular Callout 1"/>
          <p:cNvSpPr/>
          <p:nvPr/>
        </p:nvSpPr>
        <p:spPr>
          <a:xfrm>
            <a:off x="395536" y="404664"/>
            <a:ext cx="3173524" cy="1251203"/>
          </a:xfrm>
          <a:prstGeom prst="wedgeRoundRectCallout">
            <a:avLst>
              <a:gd name="adj1" fmla="val 41733"/>
              <a:gd name="adj2" fmla="val 123706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+mj-lt"/>
              </a:rPr>
              <a:t>High, front, lax vowel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4" name="Rounded Rectangular Callout 23"/>
          <p:cNvSpPr/>
          <p:nvPr/>
        </p:nvSpPr>
        <p:spPr>
          <a:xfrm>
            <a:off x="5724128" y="332656"/>
            <a:ext cx="3173524" cy="1261577"/>
          </a:xfrm>
          <a:prstGeom prst="wedgeRoundRectCallout">
            <a:avLst>
              <a:gd name="adj1" fmla="val -45805"/>
              <a:gd name="adj2" fmla="val 134553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+mj-lt"/>
              </a:rPr>
              <a:t>High, back vowel 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25" name="Rounded Rectangular Callout 24"/>
          <p:cNvSpPr/>
          <p:nvPr/>
        </p:nvSpPr>
        <p:spPr>
          <a:xfrm>
            <a:off x="4860032" y="5589240"/>
            <a:ext cx="3173524" cy="1268044"/>
          </a:xfrm>
          <a:prstGeom prst="wedgeRoundRectCallout">
            <a:avLst>
              <a:gd name="adj1" fmla="val -46628"/>
              <a:gd name="adj2" fmla="val -162938"/>
              <a:gd name="adj3" fmla="val 1666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00FF"/>
                </a:solidFill>
                <a:latin typeface="+mj-lt"/>
              </a:rPr>
              <a:t>Mid, stressed vowel</a:t>
            </a:r>
            <a:endParaRPr lang="en-US" sz="40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utoUpdateAnimBg="0"/>
      <p:bldP spid="11" grpId="0" build="p" autoUpdateAnimBg="0"/>
      <p:bldP spid="12" grpId="0" build="p" autoUpdateAnimBg="0"/>
      <p:bldP spid="14" grpId="0" build="p" autoUpdateAnimBg="0"/>
      <p:bldP spid="16" grpId="0"/>
      <p:bldP spid="17" grpId="0" build="p" autoUpdateAnimBg="0"/>
      <p:bldP spid="18" grpId="0" build="p" autoUpdateAnimBg="0"/>
      <p:bldP spid="19" grpId="0" build="p" autoUpdateAnimBg="0"/>
      <p:bldP spid="20" grpId="0" build="p" autoUpdateAnimBg="0"/>
      <p:bldP spid="21" grpId="0" build="p" autoUpdateAnimBg="0"/>
      <p:bldP spid="22" grpId="0" animBg="1"/>
      <p:bldP spid="2" grpId="0" animBg="1"/>
      <p:bldP spid="24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Let’s practice </a:t>
            </a:r>
            <a:r>
              <a:rPr lang="en-US" altLang="ja-JP" dirty="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r</a:t>
            </a:r>
            <a:r>
              <a:rPr lang="en-US" altLang="ja-JP" sz="5400" dirty="0" err="1" smtClean="0"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v</a:t>
            </a:r>
            <a:r>
              <a:rPr lang="en-US" altLang="ja-JP" sz="5400" dirty="0" err="1"/>
              <a:t>ɚ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m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æʧ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_______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m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ð</a:t>
            </a:r>
            <a:r>
              <a:rPr lang="en-US" altLang="ja-JP" sz="5400" dirty="0" err="1"/>
              <a:t>ɚ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________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73695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</a:t>
            </a:r>
            <a:r>
              <a:rPr lang="en-US" altLang="ja-JP" sz="4400" dirty="0" err="1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Ʊ</a:t>
            </a:r>
            <a:r>
              <a:rPr lang="en-US" altLang="ja-JP" sz="5400" dirty="0" err="1" smtClean="0">
                <a:latin typeface="+mj-lt"/>
                <a:ea typeface="Verdana" pitchFamily="34" charset="0"/>
                <a:cs typeface="Verdana" pitchFamily="34" charset="0"/>
                <a:sym typeface="Wingdings" pitchFamily="2" charset="2"/>
              </a:rPr>
              <a:t>:d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________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131587" y="1772816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river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491627" y="2799034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match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563635" y="3870101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mother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275603" y="4878213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should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  <p:bldP spid="9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</a:rPr>
              <a:t>Let’s practice </a:t>
            </a:r>
            <a:r>
              <a:rPr lang="en-US" altLang="ja-JP" dirty="0" smtClean="0">
                <a:solidFill>
                  <a:schemeClr val="tx1"/>
                </a:solidFill>
                <a:sym typeface="Wingdings" pitchFamily="2" charset="2"/>
              </a:rPr>
              <a:t> </a:t>
            </a:r>
            <a:endParaRPr lang="en-US" altLang="ja-JP" sz="2400" dirty="0" smtClean="0">
              <a:solidFill>
                <a:schemeClr val="tx1"/>
              </a:solidFill>
            </a:endParaRP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1061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o:mi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_________</a:t>
            </a: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pPr>
              <a:buNone/>
            </a:pPr>
            <a:endParaRPr lang="en-US" altLang="ja-JP" sz="2400" dirty="0" smtClean="0">
              <a:latin typeface="+mj-lt"/>
              <a:sym typeface="Wingdings" pitchFamily="2" charset="2"/>
            </a:endParaRPr>
          </a:p>
          <a:p>
            <a:endParaRPr lang="en-US" altLang="ja-JP" sz="2400" dirty="0" smtClean="0">
              <a:sym typeface="Wingdings" pitchFamily="2" charset="2"/>
            </a:endParaRPr>
          </a:p>
          <a:p>
            <a:pPr eaLnBrk="1" hangingPunct="1"/>
            <a:endParaRPr lang="en-US" altLang="ja-JP" sz="2400" dirty="0" smtClean="0">
              <a:sym typeface="Wingdings" pitchFamily="2" charset="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858" y="3068960"/>
            <a:ext cx="7532166" cy="117994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1" lang="en-US" altLang="ja-JP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3100" y="2792736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ʃu:z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 / = ______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58491" y="3728840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b</a:t>
            </a:r>
            <a:r>
              <a:rPr lang="el-GR" altLang="ja-JP" sz="4400" dirty="0" smtClean="0">
                <a:latin typeface="+mj-lt"/>
                <a:cs typeface="Arial" pitchFamily="34" charset="0"/>
                <a:sym typeface="Wingdings" pitchFamily="2" charset="2"/>
              </a:rPr>
              <a:t>Λ</a:t>
            </a:r>
            <a:r>
              <a:rPr lang="en-US" altLang="ja-JP" sz="5400" dirty="0" err="1" smtClean="0">
                <a:latin typeface="+mn-lt"/>
                <a:cs typeface="Arial" pitchFamily="34" charset="0"/>
                <a:sym typeface="Wingdings" pitchFamily="2" charset="2"/>
              </a:rPr>
              <a:t>ɾ</a:t>
            </a:r>
            <a:r>
              <a:rPr lang="en-US" altLang="ja-JP" sz="5400" dirty="0" err="1"/>
              <a:t>ɚ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_______</a:t>
            </a: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58907" y="4736952"/>
            <a:ext cx="8037990" cy="10683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latin typeface="+mj-lt"/>
                <a:sym typeface="Wingdings" pitchFamily="2" charset="2"/>
              </a:rPr>
              <a:t>/ </a:t>
            </a:r>
            <a:r>
              <a:rPr lang="en-US" altLang="ja-JP" sz="5400" dirty="0" err="1" smtClean="0">
                <a:latin typeface="+mj-lt"/>
                <a:sym typeface="Wingdings" pitchFamily="2" charset="2"/>
              </a:rPr>
              <a:t>f</a:t>
            </a:r>
            <a:r>
              <a:rPr lang="en-US" altLang="ja-JP" sz="5400" dirty="0" err="1" smtClean="0">
                <a:cs typeface="Arial" pitchFamily="34" charset="0"/>
                <a:sym typeface="Wingdings" pitchFamily="2" charset="2"/>
              </a:rPr>
              <a:t>ɪ</a:t>
            </a:r>
            <a:r>
              <a:rPr lang="en-US" altLang="ja-JP" sz="5400" dirty="0" err="1" smtClean="0">
                <a:latin typeface="+mj-lt"/>
                <a:cs typeface="Arial" pitchFamily="34" charset="0"/>
                <a:sym typeface="Wingdings" pitchFamily="2" charset="2"/>
              </a:rPr>
              <a:t>ŋg</a:t>
            </a:r>
            <a:r>
              <a:rPr lang="en-US" altLang="ja-JP" sz="5400" dirty="0" err="1"/>
              <a:t>ɚ</a:t>
            </a:r>
            <a:r>
              <a:rPr lang="en-US" altLang="ja-JP" sz="6600" dirty="0" smtClean="0">
                <a:latin typeface="+mj-lt"/>
                <a:sym typeface="Wingdings" pitchFamily="2" charset="2"/>
              </a:rPr>
              <a:t> </a:t>
            </a:r>
            <a:r>
              <a:rPr lang="en-US" altLang="ja-JP" sz="5400" dirty="0" smtClean="0">
                <a:latin typeface="+mj-lt"/>
                <a:sym typeface="Wingdings" pitchFamily="2" charset="2"/>
              </a:rPr>
              <a:t>/ = ______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851667" y="1772816"/>
            <a:ext cx="3600653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Show me.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3131840" y="2799034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shoes</a:t>
            </a: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3419872" y="3870101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butter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419619" y="4878213"/>
            <a:ext cx="2664549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r>
              <a:rPr lang="en-US" altLang="ja-JP" sz="5400" dirty="0" smtClean="0">
                <a:solidFill>
                  <a:srgbClr val="FF0000"/>
                </a:solidFill>
                <a:latin typeface="+mj-lt"/>
                <a:sym typeface="Wingdings" pitchFamily="2" charset="2"/>
              </a:rPr>
              <a:t>finger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utoUpdateAnimBg="0"/>
      <p:bldP spid="258051" grpId="0" build="p" autoUpdateAnimBg="0"/>
      <p:bldP spid="10" grpId="0"/>
      <p:bldP spid="11" grpId="0"/>
      <p:bldP spid="12" grpId="0"/>
      <p:bldP spid="9" grpId="0"/>
      <p:bldP spid="13" grpId="0"/>
      <p:bldP spid="14" grpId="0"/>
      <p:bldP spid="1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2080</TotalTime>
  <Words>255</Words>
  <Application>Microsoft Office PowerPoint</Application>
  <PresentationFormat>On-screen Show (4:3)</PresentationFormat>
  <Paragraphs>106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HGP創英角ﾎﾟｯﾌﾟ体</vt:lpstr>
      <vt:lpstr>HGP明朝E</vt:lpstr>
      <vt:lpstr>ＭＳ Ｐゴシック</vt:lpstr>
      <vt:lpstr>ＭＳ Ｐ明朝</vt:lpstr>
      <vt:lpstr>Arial</vt:lpstr>
      <vt:lpstr>Calibri</vt:lpstr>
      <vt:lpstr>Constantia</vt:lpstr>
      <vt:lpstr>Tahoma</vt:lpstr>
      <vt:lpstr>Times New Roman</vt:lpstr>
      <vt:lpstr>Verdana</vt:lpstr>
      <vt:lpstr>Wingdings</vt:lpstr>
      <vt:lpstr>Wingdings 2</vt:lpstr>
      <vt:lpstr>Flow</vt:lpstr>
      <vt:lpstr>IPA  (International Phonetic Alphabet)</vt:lpstr>
      <vt:lpstr>Again, the Japanese vowels</vt:lpstr>
      <vt:lpstr>The Vowel Map</vt:lpstr>
      <vt:lpstr>The Vowel Map</vt:lpstr>
      <vt:lpstr>The Vowel Map</vt:lpstr>
      <vt:lpstr>Today, some new vowel sounds</vt:lpstr>
      <vt:lpstr>The vowel map…</vt:lpstr>
      <vt:lpstr>Let’s practice  </vt:lpstr>
      <vt:lpstr>Let’s practice  </vt:lpstr>
      <vt:lpstr>A moment ago we had </vt:lpstr>
      <vt:lpstr>I’d be happy to entertain any questions at this time! </vt:lpstr>
    </vt:vector>
  </TitlesOfParts>
  <Company>筑波大学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My Project</dc:title>
  <dc:creator>root</dc:creator>
  <cp:lastModifiedBy>Elwood</cp:lastModifiedBy>
  <cp:revision>115</cp:revision>
  <cp:lastPrinted>1601-01-01T00:00:00Z</cp:lastPrinted>
  <dcterms:created xsi:type="dcterms:W3CDTF">2006-01-31T01:24:28Z</dcterms:created>
  <dcterms:modified xsi:type="dcterms:W3CDTF">2016-06-02T07:52:27Z</dcterms:modified>
</cp:coreProperties>
</file>