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31"/>
  </p:notesMasterIdLst>
  <p:handoutMasterIdLst>
    <p:handoutMasterId r:id="rId32"/>
  </p:handoutMasterIdLst>
  <p:sldIdLst>
    <p:sldId id="257" r:id="rId2"/>
    <p:sldId id="337" r:id="rId3"/>
    <p:sldId id="310" r:id="rId4"/>
    <p:sldId id="304" r:id="rId5"/>
    <p:sldId id="376" r:id="rId6"/>
    <p:sldId id="354" r:id="rId7"/>
    <p:sldId id="267" r:id="rId8"/>
    <p:sldId id="288" r:id="rId9"/>
    <p:sldId id="356" r:id="rId10"/>
    <p:sldId id="369" r:id="rId11"/>
    <p:sldId id="377" r:id="rId12"/>
    <p:sldId id="359" r:id="rId13"/>
    <p:sldId id="358" r:id="rId14"/>
    <p:sldId id="366" r:id="rId15"/>
    <p:sldId id="372" r:id="rId16"/>
    <p:sldId id="373" r:id="rId17"/>
    <p:sldId id="374" r:id="rId18"/>
    <p:sldId id="375" r:id="rId19"/>
    <p:sldId id="361" r:id="rId20"/>
    <p:sldId id="378" r:id="rId21"/>
    <p:sldId id="379" r:id="rId22"/>
    <p:sldId id="364" r:id="rId23"/>
    <p:sldId id="365" r:id="rId24"/>
    <p:sldId id="370" r:id="rId25"/>
    <p:sldId id="350" r:id="rId26"/>
    <p:sldId id="363" r:id="rId27"/>
    <p:sldId id="351" r:id="rId28"/>
    <p:sldId id="380" r:id="rId29"/>
    <p:sldId id="352" r:id="rId30"/>
  </p:sldIdLst>
  <p:sldSz cx="9144000" cy="6858000" type="screen4x3"/>
  <p:notesSz cx="6858000" cy="9144000"/>
  <p:defaultTextStyle>
    <a:defPPr>
      <a:defRPr lang="ja-JP"/>
    </a:defPPr>
    <a:lvl1pPr marL="0" algn="l" defTabSz="457145" rtl="0" eaLnBrk="1" latinLnBrk="0" hangingPunct="1">
      <a:defRPr kumimoji="1" sz="1800" kern="1200">
        <a:solidFill>
          <a:schemeClr val="tx1"/>
        </a:solidFill>
        <a:latin typeface="+mn-lt"/>
        <a:ea typeface="+mn-ea"/>
        <a:cs typeface="+mn-cs"/>
      </a:defRPr>
    </a:lvl1pPr>
    <a:lvl2pPr marL="457145" algn="l" defTabSz="457145" rtl="0" eaLnBrk="1" latinLnBrk="0" hangingPunct="1">
      <a:defRPr kumimoji="1" sz="1800" kern="1200">
        <a:solidFill>
          <a:schemeClr val="tx1"/>
        </a:solidFill>
        <a:latin typeface="+mn-lt"/>
        <a:ea typeface="+mn-ea"/>
        <a:cs typeface="+mn-cs"/>
      </a:defRPr>
    </a:lvl2pPr>
    <a:lvl3pPr marL="914290" algn="l" defTabSz="457145" rtl="0" eaLnBrk="1" latinLnBrk="0" hangingPunct="1">
      <a:defRPr kumimoji="1" sz="1800" kern="1200">
        <a:solidFill>
          <a:schemeClr val="tx1"/>
        </a:solidFill>
        <a:latin typeface="+mn-lt"/>
        <a:ea typeface="+mn-ea"/>
        <a:cs typeface="+mn-cs"/>
      </a:defRPr>
    </a:lvl3pPr>
    <a:lvl4pPr marL="1371435" algn="l" defTabSz="457145" rtl="0" eaLnBrk="1" latinLnBrk="0" hangingPunct="1">
      <a:defRPr kumimoji="1" sz="1800" kern="1200">
        <a:solidFill>
          <a:schemeClr val="tx1"/>
        </a:solidFill>
        <a:latin typeface="+mn-lt"/>
        <a:ea typeface="+mn-ea"/>
        <a:cs typeface="+mn-cs"/>
      </a:defRPr>
    </a:lvl4pPr>
    <a:lvl5pPr marL="1828579" algn="l" defTabSz="457145" rtl="0" eaLnBrk="1" latinLnBrk="0" hangingPunct="1">
      <a:defRPr kumimoji="1" sz="1800" kern="1200">
        <a:solidFill>
          <a:schemeClr val="tx1"/>
        </a:solidFill>
        <a:latin typeface="+mn-lt"/>
        <a:ea typeface="+mn-ea"/>
        <a:cs typeface="+mn-cs"/>
      </a:defRPr>
    </a:lvl5pPr>
    <a:lvl6pPr marL="2285724" algn="l" defTabSz="457145" rtl="0" eaLnBrk="1" latinLnBrk="0" hangingPunct="1">
      <a:defRPr kumimoji="1" sz="1800" kern="1200">
        <a:solidFill>
          <a:schemeClr val="tx1"/>
        </a:solidFill>
        <a:latin typeface="+mn-lt"/>
        <a:ea typeface="+mn-ea"/>
        <a:cs typeface="+mn-cs"/>
      </a:defRPr>
    </a:lvl6pPr>
    <a:lvl7pPr marL="2742869" algn="l" defTabSz="457145" rtl="0" eaLnBrk="1" latinLnBrk="0" hangingPunct="1">
      <a:defRPr kumimoji="1" sz="1800" kern="1200">
        <a:solidFill>
          <a:schemeClr val="tx1"/>
        </a:solidFill>
        <a:latin typeface="+mn-lt"/>
        <a:ea typeface="+mn-ea"/>
        <a:cs typeface="+mn-cs"/>
      </a:defRPr>
    </a:lvl7pPr>
    <a:lvl8pPr marL="3200014" algn="l" defTabSz="457145" rtl="0" eaLnBrk="1" latinLnBrk="0" hangingPunct="1">
      <a:defRPr kumimoji="1" sz="1800" kern="1200">
        <a:solidFill>
          <a:schemeClr val="tx1"/>
        </a:solidFill>
        <a:latin typeface="+mn-lt"/>
        <a:ea typeface="+mn-ea"/>
        <a:cs typeface="+mn-cs"/>
      </a:defRPr>
    </a:lvl8pPr>
    <a:lvl9pPr marL="3657159" algn="l" defTabSz="457145"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08E500"/>
    <a:srgbClr val="C9ED48"/>
    <a:srgbClr val="FF6359"/>
    <a:srgbClr val="2400ED"/>
    <a:srgbClr val="3714EF"/>
    <a:srgbClr val="00A8FF"/>
    <a:srgbClr val="1D3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93" autoAdjust="0"/>
  </p:normalViewPr>
  <p:slideViewPr>
    <p:cSldViewPr snapToGrid="0" snapToObjects="1">
      <p:cViewPr>
        <p:scale>
          <a:sx n="75" d="100"/>
          <a:sy n="75" d="100"/>
        </p:scale>
        <p:origin x="-1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862753-8512-9948-8A23-1D6A3B3D75B2}" type="datetimeFigureOut">
              <a:rPr lang="ja-JP" altLang="en-US" smtClean="0"/>
              <a:pPr/>
              <a:t>12/5/15</a:t>
            </a:fld>
            <a:endParaRPr lang="ja-JP"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324720-CF95-6B4D-B704-89E4CC71685A}" type="slidenum">
              <a:rPr lang="ja-JP" altLang="en-US" smtClean="0"/>
              <a:pPr/>
              <a:t>‹#›</a:t>
            </a:fld>
            <a:endParaRPr lang="ja-JP" altLang="en-US"/>
          </a:p>
        </p:txBody>
      </p:sp>
    </p:spTree>
    <p:extLst>
      <p:ext uri="{BB962C8B-B14F-4D97-AF65-F5344CB8AC3E}">
        <p14:creationId xmlns:p14="http://schemas.microsoft.com/office/powerpoint/2010/main" val="2989716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8BED6-AB03-9F44-BA1E-9AFF97326FBB}" type="datetimeFigureOut">
              <a:rPr lang="ja-JP" altLang="en-US" smtClean="0"/>
              <a:pPr/>
              <a:t>12/5/15</a:t>
            </a:fld>
            <a:endParaRPr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A9925-41E9-AA4F-BB0D-7B271172C943}" type="slidenum">
              <a:rPr lang="ja-JP" altLang="en-US" smtClean="0"/>
              <a:pPr/>
              <a:t>‹#›</a:t>
            </a:fld>
            <a:endParaRPr lang="ja-JP" altLang="en-US"/>
          </a:p>
        </p:txBody>
      </p:sp>
    </p:spTree>
    <p:extLst>
      <p:ext uri="{BB962C8B-B14F-4D97-AF65-F5344CB8AC3E}">
        <p14:creationId xmlns:p14="http://schemas.microsoft.com/office/powerpoint/2010/main" val="100370777"/>
      </p:ext>
    </p:extLst>
  </p:cSld>
  <p:clrMap bg1="lt1" tx1="dk1" bg2="lt2" tx2="dk2" accent1="accent1" accent2="accent2" accent3="accent3" accent4="accent4" accent5="accent5" accent6="accent6" hlink="hlink" folHlink="folHlink"/>
  <p:hf hdr="0" ftr="0" dt="0"/>
  <p:notesStyle>
    <a:lvl1pPr marL="0" algn="l" defTabSz="457145" rtl="0" eaLnBrk="1" latinLnBrk="0" hangingPunct="1">
      <a:defRPr kumimoji="1" sz="1200" kern="1200">
        <a:solidFill>
          <a:schemeClr val="tx1"/>
        </a:solidFill>
        <a:latin typeface="+mn-lt"/>
        <a:ea typeface="+mn-ea"/>
        <a:cs typeface="+mn-cs"/>
      </a:defRPr>
    </a:lvl1pPr>
    <a:lvl2pPr marL="457145" algn="l" defTabSz="457145" rtl="0" eaLnBrk="1" latinLnBrk="0" hangingPunct="1">
      <a:defRPr kumimoji="1" sz="1200" kern="1200">
        <a:solidFill>
          <a:schemeClr val="tx1"/>
        </a:solidFill>
        <a:latin typeface="+mn-lt"/>
        <a:ea typeface="+mn-ea"/>
        <a:cs typeface="+mn-cs"/>
      </a:defRPr>
    </a:lvl2pPr>
    <a:lvl3pPr marL="914290" algn="l" defTabSz="457145" rtl="0" eaLnBrk="1" latinLnBrk="0" hangingPunct="1">
      <a:defRPr kumimoji="1" sz="1200" kern="1200">
        <a:solidFill>
          <a:schemeClr val="tx1"/>
        </a:solidFill>
        <a:latin typeface="+mn-lt"/>
        <a:ea typeface="+mn-ea"/>
        <a:cs typeface="+mn-cs"/>
      </a:defRPr>
    </a:lvl3pPr>
    <a:lvl4pPr marL="1371435" algn="l" defTabSz="457145" rtl="0" eaLnBrk="1" latinLnBrk="0" hangingPunct="1">
      <a:defRPr kumimoji="1" sz="1200" kern="1200">
        <a:solidFill>
          <a:schemeClr val="tx1"/>
        </a:solidFill>
        <a:latin typeface="+mn-lt"/>
        <a:ea typeface="+mn-ea"/>
        <a:cs typeface="+mn-cs"/>
      </a:defRPr>
    </a:lvl4pPr>
    <a:lvl5pPr marL="1828579" algn="l" defTabSz="457145" rtl="0" eaLnBrk="1" latinLnBrk="0" hangingPunct="1">
      <a:defRPr kumimoji="1" sz="1200" kern="1200">
        <a:solidFill>
          <a:schemeClr val="tx1"/>
        </a:solidFill>
        <a:latin typeface="+mn-lt"/>
        <a:ea typeface="+mn-ea"/>
        <a:cs typeface="+mn-cs"/>
      </a:defRPr>
    </a:lvl5pPr>
    <a:lvl6pPr marL="2285724" algn="l" defTabSz="457145" rtl="0" eaLnBrk="1" latinLnBrk="0" hangingPunct="1">
      <a:defRPr kumimoji="1" sz="1200" kern="1200">
        <a:solidFill>
          <a:schemeClr val="tx1"/>
        </a:solidFill>
        <a:latin typeface="+mn-lt"/>
        <a:ea typeface="+mn-ea"/>
        <a:cs typeface="+mn-cs"/>
      </a:defRPr>
    </a:lvl6pPr>
    <a:lvl7pPr marL="2742869" algn="l" defTabSz="457145" rtl="0" eaLnBrk="1" latinLnBrk="0" hangingPunct="1">
      <a:defRPr kumimoji="1" sz="1200" kern="1200">
        <a:solidFill>
          <a:schemeClr val="tx1"/>
        </a:solidFill>
        <a:latin typeface="+mn-lt"/>
        <a:ea typeface="+mn-ea"/>
        <a:cs typeface="+mn-cs"/>
      </a:defRPr>
    </a:lvl7pPr>
    <a:lvl8pPr marL="3200014" algn="l" defTabSz="457145" rtl="0" eaLnBrk="1" latinLnBrk="0" hangingPunct="1">
      <a:defRPr kumimoji="1" sz="1200" kern="1200">
        <a:solidFill>
          <a:schemeClr val="tx1"/>
        </a:solidFill>
        <a:latin typeface="+mn-lt"/>
        <a:ea typeface="+mn-ea"/>
        <a:cs typeface="+mn-cs"/>
      </a:defRPr>
    </a:lvl8pPr>
    <a:lvl9pPr marL="3657159" algn="l" defTabSz="45714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ja-JP" altLang="en-US" dirty="0"/>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107" charset="-128"/>
              </a:rPr>
              <a:t>Japanese students created</a:t>
            </a:r>
            <a:r>
              <a:rPr lang="en-US" baseline="0" dirty="0" smtClean="0">
                <a:ea typeface="ＭＳ Ｐゴシック" pitchFamily="-107" charset="-128"/>
              </a:rPr>
              <a:t> a video and posted in </a:t>
            </a:r>
            <a:r>
              <a:rPr lang="en-US" dirty="0" smtClean="0">
                <a:ea typeface="ＭＳ Ｐゴシック" pitchFamily="-107" charset="-128"/>
              </a:rPr>
              <a:t>English on their</a:t>
            </a:r>
            <a:r>
              <a:rPr lang="en-US" baseline="0" dirty="0" smtClean="0">
                <a:ea typeface="ＭＳ Ｐゴシック" pitchFamily="-107" charset="-128"/>
              </a:rPr>
              <a:t> </a:t>
            </a:r>
            <a:r>
              <a:rPr lang="en-US" baseline="0" dirty="0" err="1" smtClean="0">
                <a:ea typeface="ＭＳ Ｐゴシック" pitchFamily="-107" charset="-128"/>
              </a:rPr>
              <a:t>facebook</a:t>
            </a:r>
            <a:r>
              <a:rPr lang="en-US" baseline="0" dirty="0" smtClean="0">
                <a:ea typeface="ＭＳ Ｐゴシック" pitchFamily="-107" charset="-128"/>
              </a:rPr>
              <a:t> page and commented in Japanese to American students’ </a:t>
            </a:r>
            <a:r>
              <a:rPr lang="en-US" baseline="0" dirty="0" err="1" smtClean="0">
                <a:ea typeface="ＭＳ Ｐゴシック" pitchFamily="-107" charset="-128"/>
              </a:rPr>
              <a:t>facebook</a:t>
            </a:r>
            <a:r>
              <a:rPr lang="en-US" baseline="0" dirty="0" smtClean="0">
                <a:ea typeface="ＭＳ Ｐゴシック" pitchFamily="-107" charset="-128"/>
              </a:rPr>
              <a:t>.</a:t>
            </a:r>
            <a:endParaRPr lang="en-US" dirty="0" smtClean="0">
              <a:ea typeface="ＭＳ Ｐゴシック" pitchFamily="-107"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smtClean="0">
              <a:solidFill>
                <a:schemeClr val="tx1"/>
              </a:solidFill>
              <a:latin typeface="+mn-lt"/>
              <a:ea typeface="+mn-ea"/>
              <a:cs typeface="+mn-cs"/>
            </a:endParaRPr>
          </a:p>
          <a:p>
            <a:endParaRPr kumimoji="1"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latin typeface="+mn-lt"/>
                <a:ea typeface="+mn-ea"/>
                <a:cs typeface="+mn-cs"/>
              </a:rPr>
              <a:t>In the project, we prepared two types of private pages on </a:t>
            </a:r>
            <a:r>
              <a:rPr kumimoji="1" lang="en-US" sz="1200" kern="1200" dirty="0" err="1" smtClean="0">
                <a:solidFill>
                  <a:schemeClr val="tx1"/>
                </a:solidFill>
                <a:latin typeface="+mn-lt"/>
                <a:ea typeface="+mn-ea"/>
                <a:cs typeface="+mn-cs"/>
              </a:rPr>
              <a:t>Facebooks</a:t>
            </a:r>
            <a:r>
              <a:rPr kumimoji="1" lang="en-US" sz="1200" kern="1200" dirty="0" smtClean="0">
                <a:solidFill>
                  <a:schemeClr val="tx1"/>
                </a:solidFill>
                <a:latin typeface="+mn-lt"/>
                <a:ea typeface="+mn-ea"/>
                <a:cs typeface="+mn-cs"/>
              </a:rPr>
              <a:t>. a page where students spoke only in English and a page where they spoke only in Japanese.</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65"/>
          <p:cNvSpPr>
            <a:spLocks noGrp="1" noRot="1" noChangeAspect="1" noTextEdit="1"/>
          </p:cNvSpPr>
          <p:nvPr>
            <p:ph type="sldImg" idx="2"/>
          </p:nvPr>
        </p:nvSpPr>
        <p:spPr>
          <a:noFill/>
        </p:spPr>
      </p:sp>
      <p:sp>
        <p:nvSpPr>
          <p:cNvPr id="17411" name="Shape 66"/>
          <p:cNvSpPr txBox="1">
            <a:spLocks noGrp="1"/>
          </p:cNvSpPr>
          <p:nvPr>
            <p:ph type="body" idx="1"/>
          </p:nvPr>
        </p:nvSpPr>
        <p:spPr bwMode="auto">
          <a:noFill/>
        </p:spPr>
        <p:txBody>
          <a:bodyPr vert="horz" wrap="square" numCol="1" compatLnSpc="1">
            <a:prstTxWarp prst="textNoShape">
              <a:avLst/>
            </a:prstTxWarp>
          </a:bodyPr>
          <a:lstStyle/>
          <a:p>
            <a:r>
              <a:rPr kumimoji="1" lang="en-US" sz="1200" kern="1200" dirty="0" smtClean="0">
                <a:solidFill>
                  <a:schemeClr val="tx1"/>
                </a:solidFill>
                <a:latin typeface="+mn-lt"/>
                <a:ea typeface="+mn-ea"/>
                <a:cs typeface="+mn-cs"/>
              </a:rPr>
              <a:t>The students at each institution were divided into four groups and there were four Japanese pages and four English pages in total. </a:t>
            </a:r>
            <a:endParaRPr lang="en-US" dirty="0">
              <a:ea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mn-lt"/>
                <a:ea typeface="+mn-ea"/>
                <a:cs typeface="+mn-cs"/>
              </a:rPr>
              <a:t>The students who were in Group 1 shared Japanese Group 1 page and English Group 1 page,, each group had two private pages: Japanese and English pages. The group members consisting of the two schools shared the pages and had interaction within a group.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88"/>
          <p:cNvSpPr>
            <a:spLocks noGrp="1" noRot="1" noChangeAspect="1" noTextEdit="1"/>
          </p:cNvSpPr>
          <p:nvPr>
            <p:ph type="sldImg" idx="2"/>
          </p:nvPr>
        </p:nvSpPr>
        <p:spPr>
          <a:noFill/>
        </p:spPr>
      </p:sp>
      <p:sp>
        <p:nvSpPr>
          <p:cNvPr id="24579" name="Shape 89"/>
          <p:cNvSpPr txBox="1">
            <a:spLocks noGrp="1"/>
          </p:cNvSpPr>
          <p:nvPr>
            <p:ph type="body" idx="1"/>
          </p:nvPr>
        </p:nvSpPr>
        <p:spPr bwMode="auto">
          <a:noFill/>
        </p:spPr>
        <p:txBody>
          <a:bodyPr vert="horz" wrap="square" numCol="1" compatLnSpc="1">
            <a:prstTxWarp prst="textNoShape">
              <a:avLst/>
            </a:prstTxWarp>
          </a:bodyPr>
          <a:lstStyle/>
          <a:p>
            <a:r>
              <a:rPr lang="en-US" altLang="ja-JP" dirty="0" smtClean="0">
                <a:cs typeface="ＭＳ Ｐゴシック" pitchFamily="-65" charset="-128"/>
              </a:rPr>
              <a:t>The project was completed at the end of the semester and, while we are still analyzing  the</a:t>
            </a:r>
            <a:r>
              <a:rPr lang="en-US" altLang="ja-JP" baseline="0" dirty="0" smtClean="0">
                <a:cs typeface="ＭＳ Ｐゴシック" pitchFamily="-65" charset="-128"/>
              </a:rPr>
              <a:t> </a:t>
            </a:r>
            <a:r>
              <a:rPr lang="en-US" altLang="ja-JP" dirty="0" smtClean="0">
                <a:cs typeface="ＭＳ Ｐゴシック" pitchFamily="-65" charset="-128"/>
              </a:rPr>
              <a:t>data listed on the previous slide, in this presentation, we will focus on the analysis of the pre and post-project questionnaire data, specifically on the statistical comparison between _______ and ______.</a:t>
            </a:r>
          </a:p>
          <a:p>
            <a:r>
              <a:rPr lang="en-US" altLang="ja-JP" dirty="0" smtClean="0">
                <a:cs typeface="ＭＳ Ｐゴシック" pitchFamily="-65" charset="-128"/>
              </a:rPr>
              <a:t>Each questionnaire consists </a:t>
            </a:r>
            <a:r>
              <a:rPr lang="en-US" altLang="ja-JP" dirty="0" smtClean="0">
                <a:solidFill>
                  <a:srgbClr val="FF0000"/>
                </a:solidFill>
                <a:cs typeface="ＭＳ Ｐゴシック" pitchFamily="-65" charset="-128"/>
              </a:rPr>
              <a:t>of five sections,</a:t>
            </a:r>
            <a:r>
              <a:rPr lang="en-US" altLang="ja-JP" baseline="0" dirty="0" smtClean="0">
                <a:solidFill>
                  <a:srgbClr val="FF0000"/>
                </a:solidFill>
                <a:cs typeface="ＭＳ Ｐゴシック" pitchFamily="-65" charset="-128"/>
              </a:rPr>
              <a:t> Motivation, International posture, Cultural competence, L2 willing to communicate, and Willingness to use technology</a:t>
            </a:r>
            <a:endParaRPr lang="en-US" altLang="ja-JP" dirty="0" smtClean="0">
              <a:solidFill>
                <a:srgbClr val="FF0000"/>
              </a:solidFill>
              <a:cs typeface="ＭＳ Ｐゴシック" pitchFamily="-65" charset="-128"/>
            </a:endParaRPr>
          </a:p>
          <a:p>
            <a:endParaRPr lang="en-US" altLang="ja-JP" dirty="0">
              <a:cs typeface="ＭＳ Ｐゴシック" pitchFamily="-65" charset="-128"/>
            </a:endParaRPr>
          </a:p>
        </p:txBody>
      </p:sp>
    </p:spTree>
    <p:extLst>
      <p:ext uri="{BB962C8B-B14F-4D97-AF65-F5344CB8AC3E}">
        <p14:creationId xmlns:p14="http://schemas.microsoft.com/office/powerpoint/2010/main" val="253208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txBox="1">
            <a:spLocks noGrp="1"/>
          </p:cNvSpPr>
          <p:nvPr>
            <p:ph type="body" idx="1"/>
          </p:nvPr>
        </p:nvSpPr>
        <p:spPr bwMode="auto">
          <a:noFill/>
        </p:spPr>
        <p:txBody>
          <a:bodyPr vert="horz" wrap="square" numCol="1" compatLnSpc="1">
            <a:prstTxWarp prst="textNoShape">
              <a:avLst/>
            </a:prstTxWarp>
          </a:bodyPr>
          <a:lstStyle/>
          <a:p>
            <a:endParaRPr lang="en-US" altLang="ja-JP" dirty="0">
              <a:cs typeface="ＭＳ Ｐゴシック" pitchFamily="-65" charset="-128"/>
            </a:endParaRPr>
          </a:p>
        </p:txBody>
      </p:sp>
    </p:spTree>
    <p:extLst>
      <p:ext uri="{BB962C8B-B14F-4D97-AF65-F5344CB8AC3E}">
        <p14:creationId xmlns:p14="http://schemas.microsoft.com/office/powerpoint/2010/main" val="143366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txBox="1">
            <a:spLocks noGrp="1"/>
          </p:cNvSpPr>
          <p:nvPr>
            <p:ph type="body" idx="1"/>
          </p:nvPr>
        </p:nvSpPr>
        <p:spPr bwMode="auto">
          <a:noFill/>
        </p:spPr>
        <p:txBody>
          <a:bodyPr vert="horz" wrap="square" numCol="1" compatLnSpc="1">
            <a:prstTxWarp prst="textNoShape">
              <a:avLst/>
            </a:prstTxWarp>
          </a:bodyPr>
          <a:lstStyle/>
          <a:p>
            <a:endParaRPr lang="en-US" altLang="ja-JP" dirty="0">
              <a:cs typeface="ＭＳ Ｐゴシック" pitchFamily="-65" charset="-128"/>
            </a:endParaRPr>
          </a:p>
        </p:txBody>
      </p:sp>
    </p:spTree>
    <p:extLst>
      <p:ext uri="{BB962C8B-B14F-4D97-AF65-F5344CB8AC3E}">
        <p14:creationId xmlns:p14="http://schemas.microsoft.com/office/powerpoint/2010/main" val="50860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txBox="1">
            <a:spLocks noGrp="1"/>
          </p:cNvSpPr>
          <p:nvPr>
            <p:ph type="body" idx="1"/>
          </p:nvPr>
        </p:nvSpPr>
        <p:spPr bwMode="auto">
          <a:noFill/>
        </p:spPr>
        <p:txBody>
          <a:bodyPr vert="horz" wrap="square" numCol="1" compatLnSpc="1">
            <a:prstTxWarp prst="textNoShape">
              <a:avLst/>
            </a:prstTxWarp>
          </a:bodyPr>
          <a:lstStyle/>
          <a:p>
            <a:endParaRPr lang="en-US" altLang="ja-JP" dirty="0">
              <a:cs typeface="ＭＳ Ｐゴシック" pitchFamily="-65" charset="-128"/>
            </a:endParaRPr>
          </a:p>
        </p:txBody>
      </p:sp>
    </p:spTree>
    <p:extLst>
      <p:ext uri="{BB962C8B-B14F-4D97-AF65-F5344CB8AC3E}">
        <p14:creationId xmlns:p14="http://schemas.microsoft.com/office/powerpoint/2010/main" val="230925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smtClean="0"/>
              <a:t>– </a:t>
            </a:r>
            <a:r>
              <a:rPr lang="ja-JP" altLang="en-US" sz="1200" dirty="0" smtClean="0">
                <a:latin typeface="メイリオ"/>
                <a:ea typeface="メイリオ"/>
                <a:cs typeface="メイリオ"/>
              </a:rPr>
              <a:t>アメリカの大学生の様々なことについて</a:t>
            </a:r>
            <a:endParaRPr lang="en-US" altLang="ja-JP" sz="1200" dirty="0" smtClean="0">
              <a:latin typeface="メイリオ"/>
              <a:ea typeface="メイリオ"/>
              <a:cs typeface="メイリオ"/>
            </a:endParaRPr>
          </a:p>
          <a:p>
            <a:r>
              <a:rPr lang="en-US" altLang="ja-JP" sz="1200" dirty="0" smtClean="0">
                <a:latin typeface="メイリオ"/>
                <a:ea typeface="メイリオ"/>
                <a:cs typeface="メイリオ"/>
              </a:rPr>
              <a:t>   </a:t>
            </a:r>
            <a:r>
              <a:rPr lang="ja-JP" altLang="en-US" sz="1200" dirty="0" smtClean="0">
                <a:latin typeface="メイリオ"/>
                <a:ea typeface="メイリオ"/>
                <a:cs typeface="メイリオ"/>
              </a:rPr>
              <a:t>知ることができた</a:t>
            </a:r>
            <a:endParaRPr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自分から英語を話そうと努力した</a:t>
            </a:r>
            <a:r>
              <a:rPr kumimoji="1" lang="en-US" altLang="ja-JP" sz="1200" dirty="0" smtClean="0">
                <a:latin typeface="メイリオ"/>
                <a:ea typeface="メイリオ"/>
                <a:cs typeface="メイリオ"/>
              </a:rPr>
              <a:t/>
            </a:r>
            <a:br>
              <a:rPr kumimoji="1" lang="en-US" altLang="ja-JP" sz="1200" dirty="0" smtClean="0">
                <a:latin typeface="メイリオ"/>
                <a:ea typeface="メイリオ"/>
                <a:cs typeface="メイリオ"/>
              </a:rPr>
            </a:br>
            <a:r>
              <a:rPr lang="en-US" altLang="ja-JP" sz="1200" dirty="0" smtClean="0"/>
              <a:t> </a:t>
            </a:r>
            <a:r>
              <a:rPr lang="ja-JP" altLang="en-US" sz="1200" dirty="0" smtClean="0">
                <a:latin typeface="メイリオ"/>
                <a:ea typeface="メイリオ"/>
                <a:cs typeface="メイリオ"/>
              </a:rPr>
              <a:t>普段会えない人と交流できた</a:t>
            </a:r>
            <a:r>
              <a:rPr lang="en-US" altLang="ja-JP" sz="1200" dirty="0" smtClean="0">
                <a:latin typeface="メイリオ"/>
                <a:ea typeface="メイリオ"/>
                <a:cs typeface="メイリオ"/>
              </a:rPr>
              <a:t/>
            </a:r>
            <a:br>
              <a:rPr lang="en-US" altLang="ja-JP" sz="1200" dirty="0" smtClean="0">
                <a:latin typeface="メイリオ"/>
                <a:ea typeface="メイリオ"/>
                <a:cs typeface="メイリオ"/>
              </a:rPr>
            </a:br>
            <a:endParaRPr lang="en-US" dirty="0"/>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22</a:t>
            </a:fld>
            <a:endParaRPr lang="ja-JP" altLang="en-US"/>
          </a:p>
        </p:txBody>
      </p:sp>
    </p:spTree>
    <p:extLst>
      <p:ext uri="{BB962C8B-B14F-4D97-AF65-F5344CB8AC3E}">
        <p14:creationId xmlns:p14="http://schemas.microsoft.com/office/powerpoint/2010/main" val="3032507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dirty="0" smtClean="0">
                <a:latin typeface="メイリオ"/>
                <a:ea typeface="メイリオ"/>
                <a:cs typeface="メイリオ"/>
              </a:rPr>
              <a:t>英語でどうコメントしたらいいかわからなかった。</a:t>
            </a:r>
            <a:endParaRPr lang="en-US" altLang="ja-JP" sz="1200" dirty="0" smtClean="0">
              <a:latin typeface="メイリオ"/>
              <a:ea typeface="メイリオ"/>
              <a:cs typeface="メイリオ"/>
            </a:endParaRPr>
          </a:p>
          <a:p>
            <a:r>
              <a:rPr lang="ja-JP" altLang="en-US" sz="1200" dirty="0" smtClean="0">
                <a:latin typeface="メイリオ"/>
                <a:ea typeface="メイリオ"/>
                <a:cs typeface="メイリオ"/>
              </a:rPr>
              <a:t>同じ学年でグループを作成したらいいかと思う。</a:t>
            </a:r>
            <a:endParaRPr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個人の親しい人としか</a:t>
            </a:r>
            <a:r>
              <a:rPr kumimoji="1" lang="en-US" altLang="ja-JP" sz="1200" dirty="0" smtClean="0">
                <a:latin typeface="メイリオ"/>
                <a:ea typeface="メイリオ"/>
                <a:cs typeface="メイリオ"/>
              </a:rPr>
              <a:t>Facebook</a:t>
            </a:r>
            <a:r>
              <a:rPr kumimoji="1" lang="ja-JP" altLang="en-US" sz="1200" dirty="0" smtClean="0">
                <a:latin typeface="メイリオ"/>
                <a:ea typeface="メイリオ"/>
                <a:cs typeface="メイリオ"/>
              </a:rPr>
              <a:t>を使わない</a:t>
            </a:r>
            <a:r>
              <a:rPr kumimoji="1" lang="en-US" altLang="ja-JP" sz="1200" dirty="0" smtClean="0">
                <a:latin typeface="メイリオ"/>
                <a:ea typeface="メイリオ"/>
                <a:cs typeface="メイリオ"/>
              </a:rPr>
              <a:t/>
            </a:r>
            <a:br>
              <a:rPr kumimoji="1" lang="en-US" altLang="ja-JP" sz="1200" dirty="0" smtClean="0">
                <a:latin typeface="メイリオ"/>
                <a:ea typeface="メイリオ"/>
                <a:cs typeface="メイリオ"/>
              </a:rPr>
            </a:br>
            <a:r>
              <a:rPr kumimoji="1" lang="ja-JP" altLang="en-US" sz="1200" dirty="0" smtClean="0">
                <a:latin typeface="メイリオ"/>
                <a:ea typeface="メイリオ"/>
                <a:cs typeface="メイリオ"/>
              </a:rPr>
              <a:t>ようにしていたのでグループで引き合わされる</a:t>
            </a:r>
            <a:endParaRPr kumimoji="1"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ことに大きなストレスを感じた。</a:t>
            </a:r>
            <a:endParaRPr lang="en-US" dirty="0"/>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23</a:t>
            </a:fld>
            <a:endParaRPr lang="ja-JP" altLang="en-US"/>
          </a:p>
        </p:txBody>
      </p:sp>
    </p:spTree>
    <p:extLst>
      <p:ext uri="{BB962C8B-B14F-4D97-AF65-F5344CB8AC3E}">
        <p14:creationId xmlns:p14="http://schemas.microsoft.com/office/powerpoint/2010/main" val="342799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45"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latin typeface="+mn-lt"/>
                <a:ea typeface="+mn-ea"/>
                <a:cs typeface="+mn-cs"/>
              </a:rPr>
              <a:t>This research explores a language exchange activity between university EFL (English as a foreign language) students in Japan and JFL (Japanese as a foreign language) students in the U.S.. The project aims to stimulate students beyond active classroom learning to informal learning outside the classroom. </a:t>
            </a:r>
            <a:endParaRPr lang="en-US" altLang="ja-JP" dirty="0" smtClean="0"/>
          </a:p>
          <a:p>
            <a:pPr marL="0" marR="0" indent="0" algn="l" defTabSz="457145" rtl="0" eaLnBrk="1" fontAlgn="auto" latinLnBrk="0" hangingPunct="1">
              <a:lnSpc>
                <a:spcPct val="100000"/>
              </a:lnSpc>
              <a:spcBef>
                <a:spcPts val="0"/>
              </a:spcBef>
              <a:spcAft>
                <a:spcPts val="0"/>
              </a:spcAft>
              <a:buClrTx/>
              <a:buSzTx/>
              <a:buFontTx/>
              <a:buNone/>
              <a:tabLst/>
              <a:defRPr/>
            </a:pPr>
            <a:r>
              <a:rPr lang="en-US" altLang="ja-JP" dirty="0" smtClean="0"/>
              <a:t>Let me ask you a question. How many of you studied a second</a:t>
            </a:r>
            <a:r>
              <a:rPr lang="en-US" altLang="ja-JP" baseline="0" dirty="0" smtClean="0"/>
              <a:t> language? How many times a week did your class meet? </a:t>
            </a:r>
            <a:endParaRPr lang="ja-JP" altLang="en-US" dirty="0"/>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dirty="0" smtClean="0">
                <a:latin typeface="メイリオ"/>
                <a:ea typeface="メイリオ"/>
                <a:cs typeface="メイリオ"/>
              </a:rPr>
              <a:t>英語でどうコメントしたらいいかわからなかった。</a:t>
            </a:r>
            <a:endParaRPr lang="en-US" altLang="ja-JP" sz="1200" dirty="0" smtClean="0">
              <a:latin typeface="メイリオ"/>
              <a:ea typeface="メイリオ"/>
              <a:cs typeface="メイリオ"/>
            </a:endParaRPr>
          </a:p>
          <a:p>
            <a:r>
              <a:rPr lang="ja-JP" altLang="en-US" sz="1200" dirty="0" smtClean="0">
                <a:latin typeface="メイリオ"/>
                <a:ea typeface="メイリオ"/>
                <a:cs typeface="メイリオ"/>
              </a:rPr>
              <a:t>同じ学年でグループを作成したらいいかと思う。</a:t>
            </a:r>
            <a:endParaRPr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個人の親しい人としか</a:t>
            </a:r>
            <a:r>
              <a:rPr kumimoji="1" lang="en-US" altLang="ja-JP" sz="1200" dirty="0" smtClean="0">
                <a:latin typeface="メイリオ"/>
                <a:ea typeface="メイリオ"/>
                <a:cs typeface="メイリオ"/>
              </a:rPr>
              <a:t>Facebook</a:t>
            </a:r>
            <a:r>
              <a:rPr kumimoji="1" lang="ja-JP" altLang="en-US" sz="1200" dirty="0" smtClean="0">
                <a:latin typeface="メイリオ"/>
                <a:ea typeface="メイリオ"/>
                <a:cs typeface="メイリオ"/>
              </a:rPr>
              <a:t>を使わない</a:t>
            </a:r>
            <a:r>
              <a:rPr kumimoji="1" lang="en-US" altLang="ja-JP" sz="1200" dirty="0" smtClean="0">
                <a:latin typeface="メイリオ"/>
                <a:ea typeface="メイリオ"/>
                <a:cs typeface="メイリオ"/>
              </a:rPr>
              <a:t/>
            </a:r>
            <a:br>
              <a:rPr kumimoji="1" lang="en-US" altLang="ja-JP" sz="1200" dirty="0" smtClean="0">
                <a:latin typeface="メイリオ"/>
                <a:ea typeface="メイリオ"/>
                <a:cs typeface="メイリオ"/>
              </a:rPr>
            </a:br>
            <a:r>
              <a:rPr kumimoji="1" lang="ja-JP" altLang="en-US" sz="1200" dirty="0" smtClean="0">
                <a:latin typeface="メイリオ"/>
                <a:ea typeface="メイリオ"/>
                <a:cs typeface="メイリオ"/>
              </a:rPr>
              <a:t>ようにしていたのでグループで引き合わされる</a:t>
            </a:r>
            <a:endParaRPr kumimoji="1"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ことに大きなストレスを感じた。</a:t>
            </a:r>
            <a:endParaRPr lang="en-US" dirty="0"/>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24</a:t>
            </a:fld>
            <a:endParaRPr lang="ja-JP" altLang="en-US"/>
          </a:p>
        </p:txBody>
      </p:sp>
    </p:spTree>
    <p:extLst>
      <p:ext uri="{BB962C8B-B14F-4D97-AF65-F5344CB8AC3E}">
        <p14:creationId xmlns:p14="http://schemas.microsoft.com/office/powerpoint/2010/main" val="3427990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txBox="1">
            <a:spLocks noGrp="1"/>
          </p:cNvSpPr>
          <p:nvPr>
            <p:ph type="body" idx="1"/>
          </p:nvPr>
        </p:nvSpPr>
        <p:spPr bwMode="auto">
          <a:noFill/>
        </p:spPr>
        <p:txBody>
          <a:bodyPr vert="horz" wrap="square" numCol="1" compatLnSpc="1">
            <a:prstTxWarp prst="textNoShape">
              <a:avLst/>
            </a:prstTxWarp>
          </a:bodyPr>
          <a:lstStyle/>
          <a:p>
            <a:endParaRPr lang="en-US" altLang="ja-JP" sz="1100" dirty="0">
              <a:cs typeface="ＭＳ Ｐゴシック" pitchFamily="-65" charset="-128"/>
            </a:endParaRPr>
          </a:p>
        </p:txBody>
      </p:sp>
    </p:spTree>
    <p:extLst>
      <p:ext uri="{BB962C8B-B14F-4D97-AF65-F5344CB8AC3E}">
        <p14:creationId xmlns:p14="http://schemas.microsoft.com/office/powerpoint/2010/main" val="2917940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txBox="1">
            <a:spLocks noGrp="1"/>
          </p:cNvSpPr>
          <p:nvPr>
            <p:ph type="body" idx="1"/>
          </p:nvPr>
        </p:nvSpPr>
        <p:spPr bwMode="auto">
          <a:noFill/>
        </p:spPr>
        <p:txBody>
          <a:bodyPr vert="horz" wrap="square" numCol="1" compatLnSpc="1">
            <a:prstTxWarp prst="textNoShape">
              <a:avLst/>
            </a:prstTxWarp>
          </a:bodyPr>
          <a:lstStyle/>
          <a:p>
            <a:endParaRPr lang="en-US" altLang="ja-JP" sz="1100" dirty="0">
              <a:cs typeface="ＭＳ Ｐゴシック" pitchFamily="-65" charset="-128"/>
            </a:endParaRPr>
          </a:p>
        </p:txBody>
      </p:sp>
    </p:spTree>
    <p:extLst>
      <p:ext uri="{BB962C8B-B14F-4D97-AF65-F5344CB8AC3E}">
        <p14:creationId xmlns:p14="http://schemas.microsoft.com/office/powerpoint/2010/main" val="2917940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txBox="1">
            <a:spLocks noGrp="1"/>
          </p:cNvSpPr>
          <p:nvPr>
            <p:ph type="body" idx="1"/>
          </p:nvPr>
        </p:nvSpPr>
        <p:spPr bwMode="auto">
          <a:noFill/>
        </p:spPr>
        <p:txBody>
          <a:bodyPr vert="horz" wrap="square" numCol="1" compatLnSpc="1">
            <a:prstTxWarp prst="textNoShape">
              <a:avLst/>
            </a:prstTxWarp>
          </a:bodyPr>
          <a:lstStyle/>
          <a:p>
            <a:endParaRPr lang="en-US" altLang="ja-JP" sz="1100" dirty="0">
              <a:cs typeface="ＭＳ Ｐゴシック" pitchFamily="-65" charset="-128"/>
            </a:endParaRPr>
          </a:p>
        </p:txBody>
      </p:sp>
    </p:spTree>
    <p:extLst>
      <p:ext uri="{BB962C8B-B14F-4D97-AF65-F5344CB8AC3E}">
        <p14:creationId xmlns:p14="http://schemas.microsoft.com/office/powerpoint/2010/main" val="2917940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107" charset="-128"/>
              </a:rPr>
              <a:t>Japanese students created</a:t>
            </a:r>
            <a:r>
              <a:rPr lang="en-US" baseline="0" dirty="0" smtClean="0">
                <a:ea typeface="ＭＳ Ｐゴシック" pitchFamily="-107" charset="-128"/>
              </a:rPr>
              <a:t> a video and posted in </a:t>
            </a:r>
            <a:r>
              <a:rPr lang="en-US" dirty="0" smtClean="0">
                <a:ea typeface="ＭＳ Ｐゴシック" pitchFamily="-107" charset="-128"/>
              </a:rPr>
              <a:t>English on their</a:t>
            </a:r>
            <a:r>
              <a:rPr lang="en-US" baseline="0" dirty="0" smtClean="0">
                <a:ea typeface="ＭＳ Ｐゴシック" pitchFamily="-107" charset="-128"/>
              </a:rPr>
              <a:t> </a:t>
            </a:r>
            <a:r>
              <a:rPr lang="en-US" baseline="0" dirty="0" err="1" smtClean="0">
                <a:ea typeface="ＭＳ Ｐゴシック" pitchFamily="-107" charset="-128"/>
              </a:rPr>
              <a:t>facebook</a:t>
            </a:r>
            <a:r>
              <a:rPr lang="en-US" baseline="0" dirty="0" smtClean="0">
                <a:ea typeface="ＭＳ Ｐゴシック" pitchFamily="-107" charset="-128"/>
              </a:rPr>
              <a:t> page and commented in Japanese to American students’ </a:t>
            </a:r>
            <a:r>
              <a:rPr lang="en-US" baseline="0" dirty="0" err="1" smtClean="0">
                <a:ea typeface="ＭＳ Ｐゴシック" pitchFamily="-107" charset="-128"/>
              </a:rPr>
              <a:t>facebook</a:t>
            </a:r>
            <a:r>
              <a:rPr lang="en-US" baseline="0" dirty="0" smtClean="0">
                <a:ea typeface="ＭＳ Ｐゴシック" pitchFamily="-107" charset="-128"/>
              </a:rPr>
              <a:t>.</a:t>
            </a:r>
            <a:endParaRPr lang="en-US" dirty="0" smtClean="0">
              <a:ea typeface="ＭＳ Ｐゴシック" pitchFamily="-107"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smtClean="0">
              <a:solidFill>
                <a:schemeClr val="tx1"/>
              </a:solidFill>
              <a:latin typeface="+mn-lt"/>
              <a:ea typeface="+mn-ea"/>
              <a:cs typeface="+mn-cs"/>
            </a:endParaRPr>
          </a:p>
          <a:p>
            <a:endParaRPr kumimoji="1"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28</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latin typeface="+mn-lt"/>
                <a:ea typeface="+mn-ea"/>
                <a:cs typeface="+mn-cs"/>
              </a:rPr>
              <a:t>Even 3-5 times a</a:t>
            </a:r>
            <a:r>
              <a:rPr kumimoji="1" lang="en-US" sz="1200" kern="1200" baseline="0" dirty="0" smtClean="0">
                <a:solidFill>
                  <a:schemeClr val="tx1"/>
                </a:solidFill>
                <a:latin typeface="+mn-lt"/>
                <a:ea typeface="+mn-ea"/>
                <a:cs typeface="+mn-cs"/>
              </a:rPr>
              <a:t> week in the classroom is not enough for language learning.  </a:t>
            </a:r>
            <a:r>
              <a:rPr kumimoji="1" lang="en-US" sz="1200" kern="1200" dirty="0" smtClean="0">
                <a:solidFill>
                  <a:schemeClr val="tx1"/>
                </a:solidFill>
                <a:latin typeface="+mn-lt"/>
                <a:ea typeface="+mn-ea"/>
                <a:cs typeface="+mn-cs"/>
              </a:rPr>
              <a:t>Therefore,</a:t>
            </a:r>
            <a:r>
              <a:rPr kumimoji="1" lang="en-US" sz="1200" kern="1200" baseline="0" dirty="0" smtClean="0">
                <a:solidFill>
                  <a:schemeClr val="tx1"/>
                </a:solidFill>
                <a:latin typeface="+mn-lt"/>
                <a:ea typeface="+mn-ea"/>
                <a:cs typeface="+mn-cs"/>
              </a:rPr>
              <a:t> we would need additional activities. </a:t>
            </a:r>
            <a:endParaRPr kumimoji="1"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ja-JP" altLang="en-US" dirty="0"/>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ja-JP" dirty="0" smtClean="0">
              <a:cs typeface="ＭＳ Ｐゴシック" pitchFamily="-65" charset="-128"/>
            </a:endParaRPr>
          </a:p>
        </p:txBody>
      </p:sp>
      <p:sp>
        <p:nvSpPr>
          <p:cNvPr id="4" name="Slide Number Placeholder 3"/>
          <p:cNvSpPr>
            <a:spLocks noGrp="1"/>
          </p:cNvSpPr>
          <p:nvPr>
            <p:ph type="sldNum" sz="quarter" idx="10"/>
          </p:nvPr>
        </p:nvSpPr>
        <p:spPr/>
        <p:txBody>
          <a:bodyPr/>
          <a:lstStyle/>
          <a:p>
            <a:fld id="{161FCB2B-84FB-B947-A106-5D06F7F89362}" type="slidenum">
              <a:rPr lang="ja-JP" altLang="en-US" smtClean="0"/>
              <a:pPr/>
              <a:t>5</a:t>
            </a:fld>
            <a:endParaRPr lang="ja-JP" altLang="en-US"/>
          </a:p>
        </p:txBody>
      </p:sp>
    </p:spTree>
    <p:extLst>
      <p:ext uri="{BB962C8B-B14F-4D97-AF65-F5344CB8AC3E}">
        <p14:creationId xmlns:p14="http://schemas.microsoft.com/office/powerpoint/2010/main" val="242706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mn-lt"/>
                <a:ea typeface="+mn-ea"/>
                <a:cs typeface="+mn-cs"/>
              </a:rPr>
              <a:t>To this end, the authors developed an approach to encourage informal language learning through the use of online</a:t>
            </a:r>
            <a:r>
              <a:rPr kumimoji="1" lang="en-US" sz="1200" kern="1200" baseline="0" dirty="0" smtClean="0">
                <a:solidFill>
                  <a:schemeClr val="tx1"/>
                </a:solidFill>
                <a:latin typeface="+mn-lt"/>
                <a:ea typeface="+mn-ea"/>
                <a:cs typeface="+mn-cs"/>
              </a:rPr>
              <a:t> platforms</a:t>
            </a:r>
            <a:r>
              <a:rPr kumimoji="1" lang="en-US" sz="1200" kern="1200" dirty="0" smtClean="0">
                <a:solidFill>
                  <a:schemeClr val="tx1"/>
                </a:solidFill>
                <a:latin typeface="+mn-lt"/>
                <a:ea typeface="+mn-ea"/>
                <a:cs typeface="+mn-cs"/>
              </a:rPr>
              <a:t> that facilitate social networking,</a:t>
            </a:r>
            <a:r>
              <a:rPr kumimoji="1" lang="en-US" sz="1200" kern="1200" baseline="0" dirty="0" smtClean="0">
                <a:solidFill>
                  <a:schemeClr val="tx1"/>
                </a:solidFill>
                <a:latin typeface="+mn-lt"/>
                <a:ea typeface="+mn-ea"/>
                <a:cs typeface="+mn-cs"/>
              </a:rPr>
              <a:t> which creates learning community.</a:t>
            </a:r>
            <a:endParaRPr kumimoji="1" lang="en-US" sz="1200" kern="1200" dirty="0" smtClean="0">
              <a:solidFill>
                <a:schemeClr val="tx1"/>
              </a:solidFill>
              <a:latin typeface="+mn-lt"/>
              <a:ea typeface="+mn-ea"/>
              <a:cs typeface="+mn-cs"/>
            </a:endParaRPr>
          </a:p>
          <a:p>
            <a:pPr marL="0" marR="0" indent="0" algn="l" defTabSz="457145"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lvl="1" indent="0">
              <a:buNone/>
            </a:pPr>
            <a:r>
              <a:rPr lang="en-US" altLang="ja-JP" dirty="0" smtClean="0"/>
              <a:t>We analyzed</a:t>
            </a:r>
            <a:r>
              <a:rPr lang="en-US" altLang="ja-JP" baseline="0" dirty="0" smtClean="0"/>
              <a:t> data, data were collected through set of questionnaires and interviews for recruited students. The result didn’t show significant differences between pre and post project questionnaires. With this questionnaire we aimed to measure students’ motivation, cultural competence, willingness to communicate outside of activity. Also, Although we received positive comments, we also received comments such as  </a:t>
            </a:r>
            <a:r>
              <a:rPr lang="en-US" sz="3229" dirty="0" smtClean="0">
                <a:solidFill>
                  <a:schemeClr val="tx1"/>
                </a:solidFill>
              </a:rPr>
              <a:t>Wanted to interact more but format was constraining </a:t>
            </a:r>
          </a:p>
          <a:p>
            <a:pPr marL="228600" lvl="1" indent="0">
              <a:buNone/>
            </a:pPr>
            <a:r>
              <a:rPr lang="en-US" sz="3229" dirty="0" smtClean="0">
                <a:solidFill>
                  <a:schemeClr val="tx1"/>
                </a:solidFill>
              </a:rPr>
              <a:t>(Suggested </a:t>
            </a:r>
            <a:r>
              <a:rPr lang="en-US" sz="3229" dirty="0" err="1" smtClean="0">
                <a:solidFill>
                  <a:schemeClr val="tx1"/>
                </a:solidFill>
              </a:rPr>
              <a:t>Facebook</a:t>
            </a:r>
            <a:r>
              <a:rPr lang="en-US" sz="3229" dirty="0" smtClean="0">
                <a:solidFill>
                  <a:schemeClr val="tx1"/>
                </a:solidFill>
              </a:rPr>
              <a:t> or Skype)</a:t>
            </a:r>
          </a:p>
          <a:p>
            <a:pPr marL="228600" lvl="1" indent="0">
              <a:buNone/>
            </a:pPr>
            <a:r>
              <a:rPr lang="en-US" sz="3229" b="1" dirty="0" smtClean="0">
                <a:solidFill>
                  <a:srgbClr val="EB641B"/>
                </a:solidFill>
              </a:rPr>
              <a:t>−</a:t>
            </a:r>
            <a:r>
              <a:rPr lang="en-US" sz="3229" dirty="0" smtClean="0">
                <a:solidFill>
                  <a:schemeClr val="tx1"/>
                </a:solidFill>
              </a:rPr>
              <a:t> Wanted to choose own topics</a:t>
            </a:r>
          </a:p>
          <a:p>
            <a:pPr marL="228600" lvl="1" indent="0">
              <a:buNone/>
            </a:pPr>
            <a:r>
              <a:rPr lang="en-US" sz="3229" b="1" dirty="0" smtClean="0">
                <a:solidFill>
                  <a:srgbClr val="EB641B"/>
                </a:solidFill>
              </a:rPr>
              <a:t>−</a:t>
            </a:r>
            <a:r>
              <a:rPr lang="en-US" sz="3229" dirty="0" smtClean="0">
                <a:solidFill>
                  <a:schemeClr val="tx1"/>
                </a:solidFill>
              </a:rPr>
              <a:t> More posts (weekly)</a:t>
            </a:r>
            <a:endParaRPr lang="en-US" altLang="ja-JP" dirty="0" smtClean="0"/>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107" charset="-128"/>
              </a:rPr>
              <a:t>Japanese students created</a:t>
            </a:r>
            <a:r>
              <a:rPr lang="en-US" baseline="0" dirty="0" smtClean="0">
                <a:ea typeface="ＭＳ Ｐゴシック" pitchFamily="-107" charset="-128"/>
              </a:rPr>
              <a:t> a video and posted in </a:t>
            </a:r>
            <a:r>
              <a:rPr lang="en-US" dirty="0" smtClean="0">
                <a:ea typeface="ＭＳ Ｐゴシック" pitchFamily="-107" charset="-128"/>
              </a:rPr>
              <a:t>English on their</a:t>
            </a:r>
            <a:r>
              <a:rPr lang="en-US" baseline="0" dirty="0" smtClean="0">
                <a:ea typeface="ＭＳ Ｐゴシック" pitchFamily="-107" charset="-128"/>
              </a:rPr>
              <a:t> </a:t>
            </a:r>
            <a:r>
              <a:rPr lang="en-US" baseline="0" dirty="0" err="1" smtClean="0">
                <a:ea typeface="ＭＳ Ｐゴシック" pitchFamily="-107" charset="-128"/>
              </a:rPr>
              <a:t>facebook</a:t>
            </a:r>
            <a:r>
              <a:rPr lang="en-US" baseline="0" dirty="0" smtClean="0">
                <a:ea typeface="ＭＳ Ｐゴシック" pitchFamily="-107" charset="-128"/>
              </a:rPr>
              <a:t> page and commented in Japanese to American students’ </a:t>
            </a:r>
            <a:r>
              <a:rPr lang="en-US" baseline="0" dirty="0" err="1" smtClean="0">
                <a:ea typeface="ＭＳ Ｐゴシック" pitchFamily="-107" charset="-128"/>
              </a:rPr>
              <a:t>facebook</a:t>
            </a:r>
            <a:r>
              <a:rPr lang="en-US" baseline="0" dirty="0" smtClean="0">
                <a:ea typeface="ＭＳ Ｐゴシック" pitchFamily="-107" charset="-128"/>
              </a:rPr>
              <a:t>.</a:t>
            </a:r>
            <a:endParaRPr lang="en-US" dirty="0" smtClean="0">
              <a:ea typeface="ＭＳ Ｐゴシック" pitchFamily="-107"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smtClean="0">
              <a:solidFill>
                <a:schemeClr val="tx1"/>
              </a:solidFill>
              <a:latin typeface="+mn-lt"/>
              <a:ea typeface="+mn-ea"/>
              <a:cs typeface="+mn-cs"/>
            </a:endParaRPr>
          </a:p>
          <a:p>
            <a:endParaRPr kumimoji="1"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3A9925-41E9-AA4F-BB0D-7B271172C943}"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9"/>
            <a:ext cx="8513762" cy="2729753"/>
          </a:xfrm>
        </p:spPr>
        <p:txBody>
          <a:bodyPr>
            <a:noAutofit/>
          </a:bodyPr>
          <a:lstStyle>
            <a:lvl1pPr algn="l">
              <a:lnSpc>
                <a:spcPts val="10799"/>
              </a:lnSpc>
              <a:defRPr sz="10000" b="1" spc="-250" baseline="0">
                <a:solidFill>
                  <a:schemeClr val="tx2"/>
                </a:solidFill>
              </a:defRPr>
            </a:lvl1pPr>
          </a:lstStyle>
          <a:p>
            <a:r>
              <a:rPr lang="en-US" altLang="ja-JP" smtClean="0"/>
              <a:t>Click to edit Master title style</a:t>
            </a:r>
            <a:endParaRPr/>
          </a:p>
        </p:txBody>
      </p:sp>
      <p:sp>
        <p:nvSpPr>
          <p:cNvPr id="3" name="Subtitle 2"/>
          <p:cNvSpPr>
            <a:spLocks noGrp="1"/>
          </p:cNvSpPr>
          <p:nvPr>
            <p:ph type="subTitle" idx="1"/>
          </p:nvPr>
        </p:nvSpPr>
        <p:spPr>
          <a:xfrm>
            <a:off x="306389" y="3505200"/>
            <a:ext cx="4683050" cy="1344706"/>
          </a:xfrm>
        </p:spPr>
        <p:txBody>
          <a:bodyPr anchor="b" anchorCtr="0">
            <a:normAutofit/>
          </a:bodyPr>
          <a:lstStyle>
            <a:lvl1pPr marL="0" indent="0" algn="l">
              <a:buNone/>
              <a:defRPr sz="4400">
                <a:solidFill>
                  <a:schemeClr val="accent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79" indent="0" algn="ctr">
              <a:buNone/>
              <a:defRPr>
                <a:solidFill>
                  <a:schemeClr val="tx1">
                    <a:tint val="75000"/>
                  </a:schemeClr>
                </a:solidFill>
              </a:defRPr>
            </a:lvl5pPr>
            <a:lvl6pPr marL="2285724" indent="0" algn="ctr">
              <a:buNone/>
              <a:defRPr>
                <a:solidFill>
                  <a:schemeClr val="tx1">
                    <a:tint val="75000"/>
                  </a:schemeClr>
                </a:solidFill>
              </a:defRPr>
            </a:lvl6pPr>
            <a:lvl7pPr marL="2742869" indent="0" algn="ctr">
              <a:buNone/>
              <a:defRPr>
                <a:solidFill>
                  <a:schemeClr val="tx1">
                    <a:tint val="75000"/>
                  </a:schemeClr>
                </a:solidFill>
              </a:defRPr>
            </a:lvl7pPr>
            <a:lvl8pPr marL="3200014" indent="0" algn="ctr">
              <a:buNone/>
              <a:defRPr>
                <a:solidFill>
                  <a:schemeClr val="tx1">
                    <a:tint val="75000"/>
                  </a:schemeClr>
                </a:solidFill>
              </a:defRPr>
            </a:lvl8pPr>
            <a:lvl9pPr marL="3657159" indent="0" algn="ctr">
              <a:buNone/>
              <a:defRPr>
                <a:solidFill>
                  <a:schemeClr val="tx1">
                    <a:tint val="75000"/>
                  </a:schemeClr>
                </a:solidFill>
              </a:defRPr>
            </a:lvl9pPr>
          </a:lstStyle>
          <a:p>
            <a:r>
              <a:rPr lang="en-US" altLang="ja-JP" smtClean="0"/>
              <a:t>Click to edit Master subtitle style</a:t>
            </a:r>
            <a:endParaRPr/>
          </a:p>
        </p:txBody>
      </p:sp>
      <p:sp>
        <p:nvSpPr>
          <p:cNvPr id="4" name="Date Placeholder 3"/>
          <p:cNvSpPr>
            <a:spLocks noGrp="1"/>
          </p:cNvSpPr>
          <p:nvPr>
            <p:ph type="dt" sz="half" idx="10"/>
          </p:nvPr>
        </p:nvSpPr>
        <p:spPr>
          <a:xfrm>
            <a:off x="457200" y="6275295"/>
            <a:ext cx="1600200" cy="365125"/>
          </a:xfrm>
        </p:spPr>
        <p:txBody>
          <a:bodyPr/>
          <a:lstStyle>
            <a:lvl1pPr>
              <a:defRPr sz="1100">
                <a:solidFill>
                  <a:schemeClr val="tx2"/>
                </a:solidFill>
              </a:defRPr>
            </a:lvl1pPr>
          </a:lstStyle>
          <a:p>
            <a:fld id="{CB5EA9DE-3302-334E-9FA6-E6B774C55470}" type="datetime1">
              <a:rPr lang="en-US" altLang="ja-JP" smtClean="0"/>
              <a:pPr/>
              <a:t>12/5/15</a:t>
            </a:fld>
            <a:endParaRPr lang="ja-JP" altLang="en-US"/>
          </a:p>
        </p:txBody>
      </p:sp>
      <p:sp>
        <p:nvSpPr>
          <p:cNvPr id="5" name="Footer Placeholder 4"/>
          <p:cNvSpPr>
            <a:spLocks noGrp="1"/>
          </p:cNvSpPr>
          <p:nvPr>
            <p:ph type="ftr" sz="quarter" idx="11"/>
          </p:nvPr>
        </p:nvSpPr>
        <p:spPr>
          <a:xfrm>
            <a:off x="2209801" y="6275295"/>
            <a:ext cx="5638800" cy="365125"/>
          </a:xfrm>
        </p:spPr>
        <p:txBody>
          <a:bodyPr/>
          <a:lstStyle>
            <a:lvl1pPr algn="l">
              <a:defRPr sz="1100">
                <a:solidFill>
                  <a:schemeClr val="tx2"/>
                </a:solidFill>
              </a:defRPr>
            </a:lvl1pPr>
          </a:lstStyle>
          <a:p>
            <a:endParaRPr lang="ja-JP" altLang="en-US"/>
          </a:p>
        </p:txBody>
      </p:sp>
      <p:sp>
        <p:nvSpPr>
          <p:cNvPr id="6" name="Slide Number Placeholder 5"/>
          <p:cNvSpPr>
            <a:spLocks noGrp="1"/>
          </p:cNvSpPr>
          <p:nvPr>
            <p:ph type="sldNum" sz="quarter" idx="12"/>
          </p:nvPr>
        </p:nvSpPr>
        <p:spPr>
          <a:xfrm>
            <a:off x="8077201" y="6275295"/>
            <a:ext cx="609600" cy="365125"/>
          </a:xfrm>
        </p:spPr>
        <p:txBody>
          <a:bodyPr/>
          <a:lstStyle>
            <a:lvl1pPr>
              <a:defRPr sz="1400">
                <a:solidFill>
                  <a:schemeClr val="tx2"/>
                </a:solidFill>
              </a:defRPr>
            </a:lvl1pPr>
          </a:lstStyle>
          <a:p>
            <a:fld id="{342C629E-FAD8-9947-B266-A8C9924DF125}"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altLang="ja-JP"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79" indent="0">
              <a:buNone/>
              <a:defRPr sz="2000"/>
            </a:lvl5pPr>
            <a:lvl6pPr marL="2285724" indent="0">
              <a:buNone/>
              <a:defRPr sz="2000"/>
            </a:lvl6pPr>
            <a:lvl7pPr marL="2742869" indent="0">
              <a:buNone/>
              <a:defRPr sz="2000"/>
            </a:lvl7pPr>
            <a:lvl8pPr marL="3200014" indent="0">
              <a:buNone/>
              <a:defRPr sz="2000"/>
            </a:lvl8pPr>
            <a:lvl9pPr marL="3657159" indent="0">
              <a:buNone/>
              <a:defRPr sz="2000"/>
            </a:lvl9pPr>
          </a:lstStyle>
          <a:p>
            <a:r>
              <a:rPr lang="en-US" altLang="ja-JP"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145" indent="0">
              <a:buNone/>
              <a:defRPr sz="1200"/>
            </a:lvl2pPr>
            <a:lvl3pPr marL="914290" indent="0">
              <a:buNone/>
              <a:defRPr sz="1000"/>
            </a:lvl3pPr>
            <a:lvl4pPr marL="1371435" indent="0">
              <a:buNone/>
              <a:defRPr sz="900"/>
            </a:lvl4pPr>
            <a:lvl5pPr marL="1828579" indent="0">
              <a:buNone/>
              <a:defRPr sz="900"/>
            </a:lvl5pPr>
            <a:lvl6pPr marL="2285724" indent="0">
              <a:buNone/>
              <a:defRPr sz="900"/>
            </a:lvl6pPr>
            <a:lvl7pPr marL="2742869" indent="0">
              <a:buNone/>
              <a:defRPr sz="900"/>
            </a:lvl7pPr>
            <a:lvl8pPr marL="3200014" indent="0">
              <a:buNone/>
              <a:defRPr sz="900"/>
            </a:lvl8pPr>
            <a:lvl9pPr marL="3657159"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25DDE1C5-864D-DD41-A2B2-4F136936C8D6}" type="datetime1">
              <a:rPr lang="en-US" altLang="ja-JP" smtClean="0"/>
              <a:pPr/>
              <a:t>12/5/15</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342C629E-FAD8-9947-B266-A8C9924DF125}"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2" y="4329954"/>
            <a:ext cx="7907151" cy="927847"/>
          </a:xfrm>
        </p:spPr>
        <p:txBody>
          <a:bodyPr anchor="b" anchorCtr="0">
            <a:noAutofit/>
          </a:bodyPr>
          <a:lstStyle>
            <a:lvl1pPr algn="l">
              <a:defRPr sz="3600"/>
            </a:lvl1pPr>
          </a:lstStyle>
          <a:p>
            <a:r>
              <a:rPr lang="en-US" altLang="ja-JP" smtClean="0"/>
              <a:t>Click to edit Master title style</a:t>
            </a:r>
            <a:endParaRPr/>
          </a:p>
        </p:txBody>
      </p:sp>
      <p:sp>
        <p:nvSpPr>
          <p:cNvPr id="3" name="Date Placeholder 2"/>
          <p:cNvSpPr>
            <a:spLocks noGrp="1"/>
          </p:cNvSpPr>
          <p:nvPr>
            <p:ph type="dt" sz="half" idx="10"/>
          </p:nvPr>
        </p:nvSpPr>
        <p:spPr/>
        <p:txBody>
          <a:bodyPr/>
          <a:lstStyle/>
          <a:p>
            <a:fld id="{E7A7C05A-B6F3-2C43-9728-2080724EE306}" type="datetime1">
              <a:rPr lang="en-US" altLang="ja-JP" smtClean="0"/>
              <a:pPr/>
              <a:t>12/5/15</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342C629E-FAD8-9947-B266-A8C9924DF125}" type="slidenum">
              <a:rPr lang="ja-JP" altLang="en-US" smtClean="0"/>
              <a:pPr/>
              <a:t>‹#›</a:t>
            </a:fld>
            <a:endParaRPr lang="ja-JP" alt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79" indent="0">
              <a:buNone/>
              <a:defRPr sz="2000"/>
            </a:lvl5pPr>
            <a:lvl6pPr marL="2285724" indent="0">
              <a:buNone/>
              <a:defRPr sz="2000"/>
            </a:lvl6pPr>
            <a:lvl7pPr marL="2742869" indent="0">
              <a:buNone/>
              <a:defRPr sz="2000"/>
            </a:lvl7pPr>
            <a:lvl8pPr marL="3200014" indent="0">
              <a:buNone/>
              <a:defRPr sz="2000"/>
            </a:lvl8pPr>
            <a:lvl9pPr marL="3657159" indent="0">
              <a:buNone/>
              <a:defRPr sz="2000"/>
            </a:lvl9pPr>
          </a:lstStyle>
          <a:p>
            <a:r>
              <a:rPr lang="en-US" altLang="ja-JP"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5"/>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79" indent="0">
              <a:buNone/>
              <a:defRPr sz="2000"/>
            </a:lvl5pPr>
            <a:lvl6pPr marL="2285724" indent="0">
              <a:buNone/>
              <a:defRPr sz="2000"/>
            </a:lvl6pPr>
            <a:lvl7pPr marL="2742869" indent="0">
              <a:buNone/>
              <a:defRPr sz="2000"/>
            </a:lvl7pPr>
            <a:lvl8pPr marL="3200014" indent="0">
              <a:buNone/>
              <a:defRPr sz="2000"/>
            </a:lvl8pPr>
            <a:lvl9pPr marL="3657159" indent="0">
              <a:buNone/>
              <a:defRPr sz="2000"/>
            </a:lvl9pPr>
          </a:lstStyle>
          <a:p>
            <a:r>
              <a:rPr lang="en-US" altLang="ja-JP" smtClean="0"/>
              <a:t>Click icon to add picture</a:t>
            </a:r>
            <a:endParaRPr/>
          </a:p>
        </p:txBody>
      </p:sp>
      <p:sp>
        <p:nvSpPr>
          <p:cNvPr id="2" name="Title 1"/>
          <p:cNvSpPr>
            <a:spLocks noGrp="1"/>
          </p:cNvSpPr>
          <p:nvPr>
            <p:ph type="title"/>
          </p:nvPr>
        </p:nvSpPr>
        <p:spPr>
          <a:xfrm>
            <a:off x="632012" y="4329954"/>
            <a:ext cx="7907151" cy="927847"/>
          </a:xfrm>
        </p:spPr>
        <p:txBody>
          <a:bodyPr anchor="b" anchorCtr="0">
            <a:noAutofit/>
          </a:bodyPr>
          <a:lstStyle>
            <a:lvl1pPr algn="l">
              <a:defRPr sz="3600"/>
            </a:lvl1pPr>
          </a:lstStyle>
          <a:p>
            <a:r>
              <a:rPr lang="en-US" altLang="ja-JP" smtClean="0"/>
              <a:t>Click to edit Master title style</a:t>
            </a:r>
            <a:endParaRPr/>
          </a:p>
        </p:txBody>
      </p:sp>
      <p:sp>
        <p:nvSpPr>
          <p:cNvPr id="3" name="Date Placeholder 2"/>
          <p:cNvSpPr>
            <a:spLocks noGrp="1"/>
          </p:cNvSpPr>
          <p:nvPr>
            <p:ph type="dt" sz="half" idx="10"/>
          </p:nvPr>
        </p:nvSpPr>
        <p:spPr/>
        <p:txBody>
          <a:bodyPr/>
          <a:lstStyle/>
          <a:p>
            <a:fld id="{39F3D66C-6F7C-D344-8B8C-D420C7121DFA}" type="datetime1">
              <a:rPr lang="en-US" altLang="ja-JP" smtClean="0"/>
              <a:pPr/>
              <a:t>12/5/15</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342C629E-FAD8-9947-B266-A8C9924DF125}" type="slidenum">
              <a:rPr lang="ja-JP" altLang="en-US" smtClean="0"/>
              <a:pPr/>
              <a:t>‹#›</a:t>
            </a:fld>
            <a:endParaRPr lang="ja-JP" alt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8" name="Picture Placeholder 2"/>
          <p:cNvSpPr>
            <a:spLocks noGrp="1"/>
          </p:cNvSpPr>
          <p:nvPr>
            <p:ph type="pic" idx="1"/>
          </p:nvPr>
        </p:nvSpPr>
        <p:spPr>
          <a:xfrm rot="152337">
            <a:off x="4118577" y="73555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79" indent="0">
              <a:buNone/>
              <a:defRPr sz="2000"/>
            </a:lvl5pPr>
            <a:lvl6pPr marL="2285724" indent="0">
              <a:buNone/>
              <a:defRPr sz="2000"/>
            </a:lvl6pPr>
            <a:lvl7pPr marL="2742869" indent="0">
              <a:buNone/>
              <a:defRPr sz="2000"/>
            </a:lvl7pPr>
            <a:lvl8pPr marL="3200014" indent="0">
              <a:buNone/>
              <a:defRPr sz="2000"/>
            </a:lvl8pPr>
            <a:lvl9pPr marL="3657159" indent="0">
              <a:buNone/>
              <a:defRPr sz="2000"/>
            </a:lvl9pPr>
          </a:lstStyle>
          <a:p>
            <a:r>
              <a:rPr lang="en-US" altLang="ja-JP"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1999"/>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5FD64C1A-0797-224F-A51A-E72DCA02F2AE}" type="datetime1">
              <a:rPr lang="en-US" altLang="ja-JP" smtClean="0"/>
              <a:pPr/>
              <a:t>12/5/15</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42C629E-FAD8-9947-B266-A8C9924DF125}" type="slidenum">
              <a:rPr lang="ja-JP" altLang="en-US" smtClean="0"/>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1" y="685801"/>
            <a:ext cx="757518" cy="5440680"/>
          </a:xfrm>
        </p:spPr>
        <p:txBody>
          <a:bodyPr vert="eaVert">
            <a:noAutofit/>
          </a:bodyPr>
          <a:lstStyle/>
          <a:p>
            <a:r>
              <a:rPr lang="en-US" altLang="ja-JP" smtClean="0"/>
              <a:t>Click to edit Master title style</a:t>
            </a:r>
            <a:endParaRPr/>
          </a:p>
        </p:txBody>
      </p:sp>
      <p:sp>
        <p:nvSpPr>
          <p:cNvPr id="3" name="Vertical Text Placeholder 2"/>
          <p:cNvSpPr>
            <a:spLocks noGrp="1"/>
          </p:cNvSpPr>
          <p:nvPr>
            <p:ph type="body" orient="vert" idx="1"/>
          </p:nvPr>
        </p:nvSpPr>
        <p:spPr>
          <a:xfrm>
            <a:off x="631826" y="685801"/>
            <a:ext cx="6561137" cy="5440680"/>
          </a:xfrm>
        </p:spPr>
        <p:txBody>
          <a:bodyPr vert="eaVert">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EE07D1D9-214E-4F4F-BE52-C68E5C0C11FE}" type="datetime1">
              <a:rPr lang="en-US" altLang="ja-JP" smtClean="0"/>
              <a:pPr/>
              <a:t>12/5/15</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42C629E-FAD8-9947-B266-A8C9924DF125}" type="slidenum">
              <a:rPr lang="ja-JP" altLang="en-US" smtClean="0"/>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5" name="Shape 15"/>
          <p:cNvSpPr txBox="1">
            <a:spLocks noGrp="1"/>
          </p:cNvSpPr>
          <p:nvPr>
            <p:ph type="body" idx="1"/>
          </p:nvPr>
        </p:nvSpPr>
        <p:spPr>
          <a:xfrm>
            <a:off x="457200" y="1600201"/>
            <a:ext cx="3994524" cy="4967572"/>
          </a:xfrm>
          <a:prstGeom prst="rect">
            <a:avLst/>
          </a:prstGeom>
          <a:noFill/>
          <a:ln>
            <a:noFill/>
          </a:ln>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6" name="Shape 16"/>
          <p:cNvSpPr txBox="1">
            <a:spLocks noGrp="1"/>
          </p:cNvSpPr>
          <p:nvPr>
            <p:ph type="body" idx="2"/>
          </p:nvPr>
        </p:nvSpPr>
        <p:spPr>
          <a:xfrm>
            <a:off x="4692273" y="1600201"/>
            <a:ext cx="3994524" cy="4967572"/>
          </a:xfrm>
          <a:prstGeom prst="rect">
            <a:avLst/>
          </a:prstGeom>
          <a:noFill/>
          <a:ln>
            <a:noFill/>
          </a:ln>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ltLang="ja-JP" smtClean="0"/>
              <a:t>Click to edit Master title style</a:t>
            </a:r>
            <a:endParaRPr/>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5BBADDB3-F9F2-AB49-A996-D5A4DF9A44F0}" type="datetimeFigureOut">
              <a:rPr lang="ja-JP" altLang="en-US" smtClean="0"/>
              <a:pPr/>
              <a:t>12/5/15</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18036207-BE6D-4443-BC50-773D5EAE4E8E}" type="slidenum">
              <a:rPr lang="ja-JP" altLang="en-US" smtClean="0"/>
              <a:pPr/>
              <a:t>‹#›</a:t>
            </a:fld>
            <a:endParaRPr lang="ja-JP" alt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a:p>
        </p:txBody>
      </p:sp>
      <p:sp>
        <p:nvSpPr>
          <p:cNvPr id="3" name="Content Placeholder 2"/>
          <p:cNvSpPr>
            <a:spLocks noGrp="1"/>
          </p:cNvSpPr>
          <p:nvPr>
            <p:ph idx="1"/>
          </p:nvPr>
        </p:nvSpPr>
        <p:spPr/>
        <p:txBody>
          <a:bodyPr>
            <a:normAutofit/>
          </a:bodyPr>
          <a:lstStyle>
            <a:lvl1pPr>
              <a:spcBef>
                <a:spcPts val="2199"/>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C32E6236-9B94-B448-A2A1-2968AA278AD0}" type="datetime1">
              <a:rPr lang="en-US" altLang="ja-JP" smtClean="0"/>
              <a:pPr/>
              <a:t>12/5/15</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42C629E-FAD8-9947-B266-A8C9924DF12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7"/>
            <a:ext cx="8511989" cy="1446975"/>
          </a:xfrm>
        </p:spPr>
        <p:txBody>
          <a:bodyPr lIns="0" tIns="0" rIns="0" bIns="0" anchor="t">
            <a:noAutofit/>
          </a:bodyPr>
          <a:lstStyle>
            <a:lvl1pPr algn="l">
              <a:lnSpc>
                <a:spcPts val="13798"/>
              </a:lnSpc>
              <a:defRPr sz="13500" b="1" cap="none" spc="-250" baseline="0">
                <a:solidFill>
                  <a:schemeClr val="tx2"/>
                </a:solidFill>
              </a:defRPr>
            </a:lvl1pPr>
          </a:lstStyle>
          <a:p>
            <a:r>
              <a:rPr lang="en-US" altLang="ja-JP" smtClean="0"/>
              <a:t>Click to edit Master title style</a:t>
            </a:r>
            <a:endParaRPr/>
          </a:p>
        </p:txBody>
      </p:sp>
      <p:sp>
        <p:nvSpPr>
          <p:cNvPr id="3" name="Text Placeholder 2"/>
          <p:cNvSpPr>
            <a:spLocks noGrp="1"/>
          </p:cNvSpPr>
          <p:nvPr>
            <p:ph type="body" idx="1"/>
          </p:nvPr>
        </p:nvSpPr>
        <p:spPr>
          <a:xfrm>
            <a:off x="384875" y="3525980"/>
            <a:ext cx="8355714" cy="1270752"/>
          </a:xfrm>
        </p:spPr>
        <p:txBody>
          <a:bodyPr lIns="0" tIns="0" rIns="0" bIns="0" anchor="b">
            <a:normAutofit/>
          </a:bodyPr>
          <a:lstStyle>
            <a:lvl1pPr marL="0" indent="0" algn="l">
              <a:buNone/>
              <a:defRPr sz="4200">
                <a:solidFill>
                  <a:schemeClr val="accent1"/>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79" indent="0">
              <a:buNone/>
              <a:defRPr sz="1400">
                <a:solidFill>
                  <a:schemeClr val="tx1">
                    <a:tint val="75000"/>
                  </a:schemeClr>
                </a:solidFill>
              </a:defRPr>
            </a:lvl5pPr>
            <a:lvl6pPr marL="2285724" indent="0">
              <a:buNone/>
              <a:defRPr sz="1400">
                <a:solidFill>
                  <a:schemeClr val="tx1">
                    <a:tint val="75000"/>
                  </a:schemeClr>
                </a:solidFill>
              </a:defRPr>
            </a:lvl6pPr>
            <a:lvl7pPr marL="2742869" indent="0">
              <a:buNone/>
              <a:defRPr sz="1400">
                <a:solidFill>
                  <a:schemeClr val="tx1">
                    <a:tint val="75000"/>
                  </a:schemeClr>
                </a:solidFill>
              </a:defRPr>
            </a:lvl7pPr>
            <a:lvl8pPr marL="3200014" indent="0">
              <a:buNone/>
              <a:defRPr sz="1400">
                <a:solidFill>
                  <a:schemeClr val="tx1">
                    <a:tint val="75000"/>
                  </a:schemeClr>
                </a:solidFill>
              </a:defRPr>
            </a:lvl8pPr>
            <a:lvl9pPr marL="3657159" indent="0">
              <a:buNone/>
              <a:defRPr sz="1400">
                <a:solidFill>
                  <a:schemeClr val="tx1">
                    <a:tint val="75000"/>
                  </a:schemeClr>
                </a:solidFill>
              </a:defRPr>
            </a:lvl9pPr>
          </a:lstStyle>
          <a:p>
            <a:pPr lvl="0"/>
            <a:r>
              <a:rPr lang="en-US" altLang="ja-JP"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7"/>
            <a:ext cx="8511989" cy="1446975"/>
          </a:xfrm>
        </p:spPr>
        <p:txBody>
          <a:bodyPr lIns="0" tIns="0" rIns="0" bIns="0" anchor="t">
            <a:noAutofit/>
          </a:bodyPr>
          <a:lstStyle>
            <a:lvl1pPr algn="l">
              <a:lnSpc>
                <a:spcPts val="13798"/>
              </a:lnSpc>
              <a:defRPr sz="13500" b="1" cap="none" spc="-250" baseline="0">
                <a:solidFill>
                  <a:schemeClr val="tx2"/>
                </a:solidFill>
              </a:defRPr>
            </a:lvl1pPr>
          </a:lstStyle>
          <a:p>
            <a:r>
              <a:rPr lang="en-US" altLang="ja-JP" smtClean="0"/>
              <a:t>Click to edit Master title style</a:t>
            </a:r>
            <a:endParaRPr/>
          </a:p>
        </p:txBody>
      </p:sp>
      <p:sp>
        <p:nvSpPr>
          <p:cNvPr id="3" name="Text Placeholder 2"/>
          <p:cNvSpPr>
            <a:spLocks noGrp="1"/>
          </p:cNvSpPr>
          <p:nvPr>
            <p:ph type="body" idx="1"/>
          </p:nvPr>
        </p:nvSpPr>
        <p:spPr>
          <a:xfrm>
            <a:off x="384875" y="3525980"/>
            <a:ext cx="4428426" cy="1270752"/>
          </a:xfrm>
        </p:spPr>
        <p:txBody>
          <a:bodyPr lIns="0" tIns="0" rIns="0" bIns="0" anchor="b">
            <a:normAutofit/>
          </a:bodyPr>
          <a:lstStyle>
            <a:lvl1pPr marL="0" indent="0" algn="l">
              <a:buNone/>
              <a:defRPr sz="4200">
                <a:solidFill>
                  <a:schemeClr val="accent1"/>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79" indent="0">
              <a:buNone/>
              <a:defRPr sz="1400">
                <a:solidFill>
                  <a:schemeClr val="tx1">
                    <a:tint val="75000"/>
                  </a:schemeClr>
                </a:solidFill>
              </a:defRPr>
            </a:lvl5pPr>
            <a:lvl6pPr marL="2285724" indent="0">
              <a:buNone/>
              <a:defRPr sz="1400">
                <a:solidFill>
                  <a:schemeClr val="tx1">
                    <a:tint val="75000"/>
                  </a:schemeClr>
                </a:solidFill>
              </a:defRPr>
            </a:lvl6pPr>
            <a:lvl7pPr marL="2742869" indent="0">
              <a:buNone/>
              <a:defRPr sz="1400">
                <a:solidFill>
                  <a:schemeClr val="tx1">
                    <a:tint val="75000"/>
                  </a:schemeClr>
                </a:solidFill>
              </a:defRPr>
            </a:lvl7pPr>
            <a:lvl8pPr marL="3200014" indent="0">
              <a:buNone/>
              <a:defRPr sz="1400">
                <a:solidFill>
                  <a:schemeClr val="tx1">
                    <a:tint val="75000"/>
                  </a:schemeClr>
                </a:solidFill>
              </a:defRPr>
            </a:lvl8pPr>
            <a:lvl9pPr marL="3657159" indent="0">
              <a:buNone/>
              <a:defRPr sz="1400">
                <a:solidFill>
                  <a:schemeClr val="tx1">
                    <a:tint val="75000"/>
                  </a:schemeClr>
                </a:solidFill>
              </a:defRPr>
            </a:lvl9pPr>
          </a:lstStyle>
          <a:p>
            <a:pPr lvl="0"/>
            <a:r>
              <a:rPr lang="en-US" altLang="ja-JP" smtClean="0"/>
              <a:t>Click to edit Master text styles</a:t>
            </a:r>
          </a:p>
        </p:txBody>
      </p:sp>
      <p:sp>
        <p:nvSpPr>
          <p:cNvPr id="7" name="Picture Placeholder 2"/>
          <p:cNvSpPr>
            <a:spLocks noGrp="1"/>
          </p:cNvSpPr>
          <p:nvPr>
            <p:ph type="pic" idx="13"/>
          </p:nvPr>
        </p:nvSpPr>
        <p:spPr>
          <a:xfrm rot="21263043">
            <a:off x="5231118" y="261016"/>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79" indent="0">
              <a:buNone/>
              <a:defRPr sz="2000"/>
            </a:lvl5pPr>
            <a:lvl6pPr marL="2285724" indent="0">
              <a:buNone/>
              <a:defRPr sz="2000"/>
            </a:lvl6pPr>
            <a:lvl7pPr marL="2742869" indent="0">
              <a:buNone/>
              <a:defRPr sz="2000"/>
            </a:lvl7pPr>
            <a:lvl8pPr marL="3200014" indent="0">
              <a:buNone/>
              <a:defRPr sz="2000"/>
            </a:lvl8pPr>
            <a:lvl9pPr marL="3657159" indent="0">
              <a:buNone/>
              <a:defRPr sz="2000"/>
            </a:lvl9pPr>
          </a:lstStyle>
          <a:p>
            <a:r>
              <a:rPr lang="en-US" altLang="ja-JP"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1999"/>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Content Placeholder 3"/>
          <p:cNvSpPr>
            <a:spLocks noGrp="1"/>
          </p:cNvSpPr>
          <p:nvPr>
            <p:ph sz="half" idx="2"/>
          </p:nvPr>
        </p:nvSpPr>
        <p:spPr>
          <a:xfrm>
            <a:off x="4661647" y="2057400"/>
            <a:ext cx="3867912" cy="4068763"/>
          </a:xfrm>
        </p:spPr>
        <p:txBody>
          <a:bodyPr>
            <a:normAutofit/>
          </a:bodyPr>
          <a:lstStyle>
            <a:lvl1pPr>
              <a:spcBef>
                <a:spcPts val="1999"/>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5" name="Date Placeholder 4"/>
          <p:cNvSpPr>
            <a:spLocks noGrp="1"/>
          </p:cNvSpPr>
          <p:nvPr>
            <p:ph type="dt" sz="half" idx="10"/>
          </p:nvPr>
        </p:nvSpPr>
        <p:spPr/>
        <p:txBody>
          <a:bodyPr/>
          <a:lstStyle/>
          <a:p>
            <a:fld id="{F0AC2A99-2815-2743-8F29-5E553ED8F0D6}" type="datetime1">
              <a:rPr lang="en-US" altLang="ja-JP" smtClean="0"/>
              <a:pPr/>
              <a:t>12/5/15</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342C629E-FAD8-9947-B266-A8C9924DF125}"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6" y="582706"/>
            <a:ext cx="7918450" cy="788894"/>
          </a:xfrm>
        </p:spPr>
        <p:txBody>
          <a:bodyPr>
            <a:noAutofit/>
          </a:bodyPr>
          <a:lstStyle>
            <a:lvl1pPr>
              <a:defRPr/>
            </a:lvl1pPr>
          </a:lstStyle>
          <a:p>
            <a:r>
              <a:rPr lang="en-US" altLang="ja-JP" smtClean="0"/>
              <a:t>Click to edit Master title style</a:t>
            </a:r>
            <a:endParaRPr/>
          </a:p>
        </p:txBody>
      </p:sp>
      <p:sp>
        <p:nvSpPr>
          <p:cNvPr id="3" name="Text Placeholder 2"/>
          <p:cNvSpPr>
            <a:spLocks noGrp="1"/>
          </p:cNvSpPr>
          <p:nvPr>
            <p:ph type="body" idx="1"/>
          </p:nvPr>
        </p:nvSpPr>
        <p:spPr>
          <a:xfrm>
            <a:off x="635545" y="1546413"/>
            <a:ext cx="3867912" cy="464950"/>
          </a:xfrm>
        </p:spPr>
        <p:txBody>
          <a:bodyPr anchor="b">
            <a:noAutofit/>
          </a:bodyPr>
          <a:lstStyle>
            <a:lvl1pPr marL="0" indent="0" algn="ctr">
              <a:buNone/>
              <a:defRPr sz="2600" b="1">
                <a:solidFill>
                  <a:schemeClr val="tx2"/>
                </a:solidFill>
              </a:defRPr>
            </a:lvl1pPr>
            <a:lvl2pPr marL="457145" indent="0">
              <a:buNone/>
              <a:defRPr sz="2000" b="1"/>
            </a:lvl2pPr>
            <a:lvl3pPr marL="914290" indent="0">
              <a:buNone/>
              <a:defRPr sz="1800" b="1"/>
            </a:lvl3pPr>
            <a:lvl4pPr marL="1371435" indent="0">
              <a:buNone/>
              <a:defRPr sz="1600" b="1"/>
            </a:lvl4pPr>
            <a:lvl5pPr marL="1828579" indent="0">
              <a:buNone/>
              <a:defRPr sz="1600" b="1"/>
            </a:lvl5pPr>
            <a:lvl6pPr marL="2285724" indent="0">
              <a:buNone/>
              <a:defRPr sz="1600" b="1"/>
            </a:lvl6pPr>
            <a:lvl7pPr marL="2742869" indent="0">
              <a:buNone/>
              <a:defRPr sz="1600" b="1"/>
            </a:lvl7pPr>
            <a:lvl8pPr marL="3200014" indent="0">
              <a:buNone/>
              <a:defRPr sz="1600" b="1"/>
            </a:lvl8pPr>
            <a:lvl9pPr marL="3657159"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30937" y="2147888"/>
            <a:ext cx="3867912" cy="3951288"/>
          </a:xfrm>
        </p:spPr>
        <p:txBody>
          <a:bodyPr>
            <a:normAutofit/>
          </a:bodyPr>
          <a:lstStyle>
            <a:lvl1pPr>
              <a:spcBef>
                <a:spcPts val="1999"/>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145" indent="0">
              <a:buNone/>
              <a:defRPr sz="2000" b="1"/>
            </a:lvl2pPr>
            <a:lvl3pPr marL="914290" indent="0">
              <a:buNone/>
              <a:defRPr sz="1800" b="1"/>
            </a:lvl3pPr>
            <a:lvl4pPr marL="1371435" indent="0">
              <a:buNone/>
              <a:defRPr sz="1600" b="1"/>
            </a:lvl4pPr>
            <a:lvl5pPr marL="1828579" indent="0">
              <a:buNone/>
              <a:defRPr sz="1600" b="1"/>
            </a:lvl5pPr>
            <a:lvl6pPr marL="2285724" indent="0">
              <a:buNone/>
              <a:defRPr sz="1600" b="1"/>
            </a:lvl6pPr>
            <a:lvl7pPr marL="2742869" indent="0">
              <a:buNone/>
              <a:defRPr sz="1600" b="1"/>
            </a:lvl7pPr>
            <a:lvl8pPr marL="3200014" indent="0">
              <a:buNone/>
              <a:defRPr sz="1600" b="1"/>
            </a:lvl8pPr>
            <a:lvl9pPr marL="3657159"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63313" y="2147888"/>
            <a:ext cx="3867912" cy="3951288"/>
          </a:xfrm>
        </p:spPr>
        <p:txBody>
          <a:bodyPr>
            <a:normAutofit/>
          </a:bodyPr>
          <a:lstStyle>
            <a:lvl1pPr>
              <a:spcBef>
                <a:spcPts val="1999"/>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7" name="Date Placeholder 6"/>
          <p:cNvSpPr>
            <a:spLocks noGrp="1"/>
          </p:cNvSpPr>
          <p:nvPr>
            <p:ph type="dt" sz="half" idx="10"/>
          </p:nvPr>
        </p:nvSpPr>
        <p:spPr/>
        <p:txBody>
          <a:bodyPr/>
          <a:lstStyle/>
          <a:p>
            <a:fld id="{5531CA07-ECA5-EA43-9202-DCE670C2D14E}" type="datetime1">
              <a:rPr lang="en-US" altLang="ja-JP" smtClean="0"/>
              <a:pPr/>
              <a:t>12/5/15</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342C629E-FAD8-9947-B266-A8C9924DF125}" type="slidenum">
              <a:rPr lang="ja-JP" altLang="en-US" smtClean="0"/>
              <a:pPr/>
              <a:t>‹#›</a:t>
            </a:fld>
            <a:endParaRPr lang="ja-JP" altLang="en-US"/>
          </a:p>
        </p:txBody>
      </p:sp>
      <p:sp>
        <p:nvSpPr>
          <p:cNvPr id="12" name="Rectangle 11"/>
          <p:cNvSpPr/>
          <p:nvPr/>
        </p:nvSpPr>
        <p:spPr>
          <a:xfrm flipH="1">
            <a:off x="4574242"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a:p>
        </p:txBody>
      </p:sp>
      <p:sp>
        <p:nvSpPr>
          <p:cNvPr id="11" name="Rectangle 10"/>
          <p:cNvSpPr/>
          <p:nvPr/>
        </p:nvSpPr>
        <p:spPr>
          <a:xfrm flipH="1">
            <a:off x="4574242"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a:p>
        </p:txBody>
      </p:sp>
      <p:sp>
        <p:nvSpPr>
          <p:cNvPr id="13" name="Rectangle 12"/>
          <p:cNvSpPr/>
          <p:nvPr/>
        </p:nvSpPr>
        <p:spPr>
          <a:xfrm flipH="1">
            <a:off x="4574242"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a:p>
        </p:txBody>
      </p:sp>
      <p:sp>
        <p:nvSpPr>
          <p:cNvPr id="14" name="Rectangle 13"/>
          <p:cNvSpPr/>
          <p:nvPr/>
        </p:nvSpPr>
        <p:spPr>
          <a:xfrm flipH="1">
            <a:off x="4574242"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a:p>
        </p:txBody>
      </p:sp>
      <p:sp>
        <p:nvSpPr>
          <p:cNvPr id="3" name="Date Placeholder 2"/>
          <p:cNvSpPr>
            <a:spLocks noGrp="1"/>
          </p:cNvSpPr>
          <p:nvPr>
            <p:ph type="dt" sz="half" idx="10"/>
          </p:nvPr>
        </p:nvSpPr>
        <p:spPr/>
        <p:txBody>
          <a:bodyPr/>
          <a:lstStyle/>
          <a:p>
            <a:fld id="{063FEF4E-D85E-DF4A-8AEF-01A0284D50D3}" type="datetime1">
              <a:rPr lang="en-US" altLang="ja-JP" smtClean="0"/>
              <a:pPr/>
              <a:t>12/5/15</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342C629E-FAD8-9947-B266-A8C9924DF125}"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D2132-85D3-E342-8782-FC1A5776BE7F}" type="datetime1">
              <a:rPr lang="en-US" altLang="ja-JP" smtClean="0"/>
              <a:pPr/>
              <a:t>12/5/15</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342C629E-FAD8-9947-B266-A8C9924DF125}"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altLang="ja-JP"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1999"/>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145" indent="0">
              <a:buNone/>
              <a:defRPr sz="1200"/>
            </a:lvl2pPr>
            <a:lvl3pPr marL="914290" indent="0">
              <a:buNone/>
              <a:defRPr sz="1000"/>
            </a:lvl3pPr>
            <a:lvl4pPr marL="1371435" indent="0">
              <a:buNone/>
              <a:defRPr sz="900"/>
            </a:lvl4pPr>
            <a:lvl5pPr marL="1828579" indent="0">
              <a:buNone/>
              <a:defRPr sz="900"/>
            </a:lvl5pPr>
            <a:lvl6pPr marL="2285724" indent="0">
              <a:buNone/>
              <a:defRPr sz="900"/>
            </a:lvl6pPr>
            <a:lvl7pPr marL="2742869" indent="0">
              <a:buNone/>
              <a:defRPr sz="900"/>
            </a:lvl7pPr>
            <a:lvl8pPr marL="3200014" indent="0">
              <a:buNone/>
              <a:defRPr sz="900"/>
            </a:lvl8pPr>
            <a:lvl9pPr marL="3657159"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AC559057-7313-6645-9909-A5CEB75298B1}" type="datetime1">
              <a:rPr lang="en-US" altLang="ja-JP" smtClean="0"/>
              <a:pPr/>
              <a:t>12/5/15</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342C629E-FAD8-9947-B266-A8C9924DF125}"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6" y="582706"/>
            <a:ext cx="7918450" cy="788894"/>
          </a:xfrm>
          <a:prstGeom prst="rect">
            <a:avLst/>
          </a:prstGeom>
        </p:spPr>
        <p:txBody>
          <a:bodyPr vert="horz" lIns="91429" tIns="45714" rIns="91429" bIns="45714" rtlCol="0" anchor="t" anchorCtr="0">
            <a:normAutofit/>
          </a:bodyPr>
          <a:lstStyle/>
          <a:p>
            <a:r>
              <a:rPr lang="en-US" altLang="ja-JP" smtClean="0"/>
              <a:t>Click to edit Master title style</a:t>
            </a:r>
            <a:endParaRPr/>
          </a:p>
        </p:txBody>
      </p:sp>
      <p:sp>
        <p:nvSpPr>
          <p:cNvPr id="3" name="Text Placeholder 2"/>
          <p:cNvSpPr>
            <a:spLocks noGrp="1"/>
          </p:cNvSpPr>
          <p:nvPr>
            <p:ph type="body" idx="1"/>
          </p:nvPr>
        </p:nvSpPr>
        <p:spPr>
          <a:xfrm>
            <a:off x="988359" y="2044701"/>
            <a:ext cx="7167284" cy="4081463"/>
          </a:xfrm>
          <a:prstGeom prst="rect">
            <a:avLst/>
          </a:prstGeom>
        </p:spPr>
        <p:txBody>
          <a:bodyPr vert="horz" lIns="91429" tIns="45714" rIns="91429" bIns="45714"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2"/>
          </p:nvPr>
        </p:nvSpPr>
        <p:spPr>
          <a:xfrm>
            <a:off x="457200" y="6275295"/>
            <a:ext cx="1600200" cy="365125"/>
          </a:xfrm>
          <a:prstGeom prst="rect">
            <a:avLst/>
          </a:prstGeom>
        </p:spPr>
        <p:txBody>
          <a:bodyPr vert="horz" lIns="91429" tIns="45714" rIns="91429" bIns="45714" rtlCol="0" anchor="ctr"/>
          <a:lstStyle>
            <a:lvl1pPr algn="l">
              <a:defRPr sz="1100">
                <a:solidFill>
                  <a:schemeClr val="tx2"/>
                </a:solidFill>
              </a:defRPr>
            </a:lvl1pPr>
          </a:lstStyle>
          <a:p>
            <a:fld id="{4BCE1605-C4BB-5744-AE64-49568FDF3374}" type="datetime1">
              <a:rPr lang="en-US" altLang="ja-JP" smtClean="0"/>
              <a:pPr/>
              <a:t>12/5/15</a:t>
            </a:fld>
            <a:endParaRPr lang="ja-JP" altLang="en-US"/>
          </a:p>
        </p:txBody>
      </p:sp>
      <p:sp>
        <p:nvSpPr>
          <p:cNvPr id="5" name="Footer Placeholder 4"/>
          <p:cNvSpPr>
            <a:spLocks noGrp="1"/>
          </p:cNvSpPr>
          <p:nvPr>
            <p:ph type="ftr" sz="quarter" idx="3"/>
          </p:nvPr>
        </p:nvSpPr>
        <p:spPr>
          <a:xfrm>
            <a:off x="2205319" y="6275295"/>
            <a:ext cx="5643282" cy="365125"/>
          </a:xfrm>
          <a:prstGeom prst="rect">
            <a:avLst/>
          </a:prstGeom>
        </p:spPr>
        <p:txBody>
          <a:bodyPr vert="horz" lIns="91429" tIns="45714" rIns="91429" bIns="45714" rtlCol="0" anchor="ctr"/>
          <a:lstStyle>
            <a:lvl1pPr algn="l">
              <a:defRPr sz="1100">
                <a:solidFill>
                  <a:schemeClr val="tx2"/>
                </a:solidFill>
              </a:defRPr>
            </a:lvl1pPr>
          </a:lstStyle>
          <a:p>
            <a:endParaRPr lang="ja-JP" altLang="en-US"/>
          </a:p>
        </p:txBody>
      </p:sp>
      <p:sp>
        <p:nvSpPr>
          <p:cNvPr id="6" name="Slide Number Placeholder 5"/>
          <p:cNvSpPr>
            <a:spLocks noGrp="1"/>
          </p:cNvSpPr>
          <p:nvPr>
            <p:ph type="sldNum" sz="quarter" idx="4"/>
          </p:nvPr>
        </p:nvSpPr>
        <p:spPr>
          <a:xfrm>
            <a:off x="8077201" y="6275295"/>
            <a:ext cx="609600" cy="365125"/>
          </a:xfrm>
          <a:prstGeom prst="rect">
            <a:avLst/>
          </a:prstGeom>
        </p:spPr>
        <p:txBody>
          <a:bodyPr vert="horz" lIns="91429" tIns="45714" rIns="91429" bIns="45714" rtlCol="0" anchor="ctr"/>
          <a:lstStyle>
            <a:lvl1pPr algn="r">
              <a:defRPr sz="1400">
                <a:solidFill>
                  <a:schemeClr val="tx2"/>
                </a:solidFill>
              </a:defRPr>
            </a:lvl1pPr>
          </a:lstStyle>
          <a:p>
            <a:fld id="{342C629E-FAD8-9947-B266-A8C9924DF125}"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ftr="0" dt="0"/>
  <p:txStyles>
    <p:titleStyle>
      <a:lvl1pPr algn="ctr" defTabSz="914290" rtl="0" eaLnBrk="1" latinLnBrk="0" hangingPunct="1">
        <a:spcBef>
          <a:spcPct val="0"/>
        </a:spcBef>
        <a:buNone/>
        <a:defRPr kumimoji="1" sz="4200" kern="1200">
          <a:solidFill>
            <a:schemeClr val="accent1"/>
          </a:solidFill>
          <a:latin typeface="+mj-lt"/>
          <a:ea typeface="+mj-ea"/>
          <a:cs typeface="+mj-cs"/>
        </a:defRPr>
      </a:lvl1pPr>
    </p:titleStyle>
    <p:bodyStyle>
      <a:lvl1pPr marL="342859" indent="-342859" algn="l" defTabSz="914290" rtl="0" eaLnBrk="1" latinLnBrk="0" hangingPunct="1">
        <a:spcBef>
          <a:spcPct val="20000"/>
        </a:spcBef>
        <a:buClr>
          <a:schemeClr val="bg2"/>
        </a:buClr>
        <a:buSzPct val="90000"/>
        <a:buFont typeface="Wingdings 2" pitchFamily="18" charset="2"/>
        <a:buChar char="Ü"/>
        <a:defRPr kumimoji="1" sz="2200" kern="1200">
          <a:solidFill>
            <a:schemeClr val="tx1"/>
          </a:solidFill>
          <a:latin typeface="+mn-lt"/>
          <a:ea typeface="+mn-ea"/>
          <a:cs typeface="+mn-cs"/>
        </a:defRPr>
      </a:lvl1pPr>
      <a:lvl2pPr marL="685717" indent="-336509" algn="l" defTabSz="914290" rtl="0" eaLnBrk="1" latinLnBrk="0" hangingPunct="1">
        <a:spcBef>
          <a:spcPct val="20000"/>
        </a:spcBef>
        <a:buClr>
          <a:schemeClr val="bg2">
            <a:lumMod val="60000"/>
            <a:lumOff val="40000"/>
          </a:schemeClr>
        </a:buClr>
        <a:buSzPct val="90000"/>
        <a:buFont typeface="Wingdings 2" pitchFamily="18" charset="2"/>
        <a:buChar char="Ü"/>
        <a:defRPr kumimoji="1" sz="2000" kern="1200">
          <a:solidFill>
            <a:schemeClr val="tx1"/>
          </a:solidFill>
          <a:latin typeface="+mn-lt"/>
          <a:ea typeface="+mn-ea"/>
          <a:cs typeface="+mn-cs"/>
        </a:defRPr>
      </a:lvl2pPr>
      <a:lvl3pPr marL="1034925" indent="-349208" algn="l" defTabSz="914290" rtl="0" eaLnBrk="1" latinLnBrk="0" hangingPunct="1">
        <a:spcBef>
          <a:spcPct val="20000"/>
        </a:spcBef>
        <a:buClr>
          <a:schemeClr val="bg2"/>
        </a:buClr>
        <a:buSzPct val="90000"/>
        <a:buFont typeface="Wingdings 2" pitchFamily="18" charset="2"/>
        <a:buChar char="Ü"/>
        <a:defRPr kumimoji="1" sz="1800" kern="1200">
          <a:solidFill>
            <a:schemeClr val="tx1"/>
          </a:solidFill>
          <a:latin typeface="+mn-lt"/>
          <a:ea typeface="+mn-ea"/>
          <a:cs typeface="+mn-cs"/>
        </a:defRPr>
      </a:lvl3pPr>
      <a:lvl4pPr marL="1371435" indent="-336509" algn="l" defTabSz="914290" rtl="0" eaLnBrk="1" latinLnBrk="0" hangingPunct="1">
        <a:spcBef>
          <a:spcPct val="20000"/>
        </a:spcBef>
        <a:buClr>
          <a:schemeClr val="bg2">
            <a:lumMod val="60000"/>
            <a:lumOff val="40000"/>
          </a:schemeClr>
        </a:buClr>
        <a:buSzPct val="90000"/>
        <a:buFont typeface="Wingdings 2" pitchFamily="18" charset="2"/>
        <a:buChar char="Ü"/>
        <a:defRPr kumimoji="1" sz="1800" kern="1200">
          <a:solidFill>
            <a:schemeClr val="tx1"/>
          </a:solidFill>
          <a:latin typeface="+mn-lt"/>
          <a:ea typeface="+mn-ea"/>
          <a:cs typeface="+mn-cs"/>
        </a:defRPr>
      </a:lvl4pPr>
      <a:lvl5pPr marL="1720643" indent="-349208" algn="l" defTabSz="914290" rtl="0" eaLnBrk="1" latinLnBrk="0" hangingPunct="1">
        <a:spcBef>
          <a:spcPct val="20000"/>
        </a:spcBef>
        <a:buClr>
          <a:schemeClr val="bg2"/>
        </a:buClr>
        <a:buSzPct val="90000"/>
        <a:buFont typeface="Wingdings 2" pitchFamily="18" charset="2"/>
        <a:buChar char="Ü"/>
        <a:defRPr kumimoji="1" sz="1800" kern="1200">
          <a:solidFill>
            <a:schemeClr val="tx1"/>
          </a:solidFill>
          <a:latin typeface="+mn-lt"/>
          <a:ea typeface="+mn-ea"/>
          <a:cs typeface="+mn-cs"/>
        </a:defRPr>
      </a:lvl5pPr>
      <a:lvl6pPr marL="2514297" indent="-228572"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41" indent="-228572"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86" indent="-228572"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32" indent="-228572"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7.jpeg"/><Relationship Id="rId7" Type="http://schemas.openxmlformats.org/officeDocument/2006/relationships/image" Target="../media/image10.jpeg"/><Relationship Id="rId8"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3.jpe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7.jpeg"/><Relationship Id="rId8" Type="http://schemas.openxmlformats.org/officeDocument/2006/relationships/image" Target="../media/image10.jpeg"/><Relationship Id="rId9"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jpeg"/><Relationship Id="rId5" Type="http://schemas.openxmlformats.org/officeDocument/2006/relationships/image" Target="../media/image7.jpeg"/><Relationship Id="rId6" Type="http://schemas.openxmlformats.org/officeDocument/2006/relationships/image" Target="../media/image10.jpe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8.gif"/><Relationship Id="rId9"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jpeg"/><Relationship Id="rId5" Type="http://schemas.openxmlformats.org/officeDocument/2006/relationships/image" Target="../media/image7.jpeg"/><Relationship Id="rId6" Type="http://schemas.openxmlformats.org/officeDocument/2006/relationships/image" Target="../media/image10.jpe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65694" y="3114556"/>
            <a:ext cx="7442840" cy="1535057"/>
          </a:xfrm>
          <a:prstGeom prst="rect">
            <a:avLst/>
          </a:prstGeom>
        </p:spPr>
        <p:txBody>
          <a:bodyPr vert="horz" lIns="91429" tIns="45714" rIns="91429" bIns="45714" rtlCol="0" anchor="t" anchorCtr="0">
            <a:noAutofit/>
          </a:bodyPr>
          <a:lstStyle/>
          <a:p>
            <a:pPr defTabSz="914290">
              <a:lnSpc>
                <a:spcPts val="10799"/>
              </a:lnSpc>
              <a:spcBef>
                <a:spcPct val="0"/>
              </a:spcBef>
              <a:defRPr/>
            </a:pPr>
            <a:r>
              <a:rPr lang="en-US" altLang="ja-JP" sz="6000" b="1" spc="-250" dirty="0" smtClean="0">
                <a:solidFill>
                  <a:srgbClr val="2400ED"/>
                </a:solidFill>
                <a:effectLst>
                  <a:outerShdw blurRad="50800" dist="38100" dir="18900000" algn="tr">
                    <a:srgbClr val="000000">
                      <a:alpha val="43000"/>
                    </a:srgbClr>
                  </a:outerShdw>
                </a:effectLst>
              </a:rPr>
              <a:t>Language Learning </a:t>
            </a:r>
          </a:p>
        </p:txBody>
      </p:sp>
      <p:sp>
        <p:nvSpPr>
          <p:cNvPr id="12" name="Title 1"/>
          <p:cNvSpPr txBox="1">
            <a:spLocks/>
          </p:cNvSpPr>
          <p:nvPr/>
        </p:nvSpPr>
        <p:spPr>
          <a:xfrm>
            <a:off x="1135342" y="363029"/>
            <a:ext cx="4960658" cy="1714995"/>
          </a:xfrm>
          <a:prstGeom prst="rect">
            <a:avLst/>
          </a:prstGeom>
        </p:spPr>
        <p:txBody>
          <a:bodyPr vert="horz" lIns="91429" tIns="45714" rIns="91429" bIns="45714" rtlCol="0" anchor="t" anchorCtr="0">
            <a:noAutofit/>
          </a:bodyPr>
          <a:lstStyle/>
          <a:p>
            <a:pPr defTabSz="914290">
              <a:lnSpc>
                <a:spcPts val="10799"/>
              </a:lnSpc>
              <a:spcBef>
                <a:spcPct val="0"/>
              </a:spcBef>
              <a:defRPr/>
            </a:pPr>
            <a:endParaRPr lang="en-US" altLang="ja-JP" sz="8000" b="1" spc="-250" dirty="0" smtClean="0">
              <a:solidFill>
                <a:schemeClr val="accent4">
                  <a:lumMod val="75000"/>
                </a:schemeClr>
              </a:solidFill>
              <a:effectLst>
                <a:outerShdw blurRad="50800" dist="38100" dir="18900000" algn="tr">
                  <a:srgbClr val="000000">
                    <a:alpha val="43000"/>
                  </a:srgbClr>
                </a:outerShdw>
              </a:effectLst>
              <a:latin typeface="+mj-lt"/>
              <a:ea typeface="+mj-ea"/>
              <a:cs typeface="+mj-cs"/>
            </a:endParaRPr>
          </a:p>
        </p:txBody>
      </p:sp>
      <p:sp>
        <p:nvSpPr>
          <p:cNvPr id="13" name="Subtitle 2"/>
          <p:cNvSpPr txBox="1">
            <a:spLocks/>
          </p:cNvSpPr>
          <p:nvPr/>
        </p:nvSpPr>
        <p:spPr>
          <a:xfrm>
            <a:off x="49520" y="4978400"/>
            <a:ext cx="9093200" cy="897466"/>
          </a:xfrm>
          <a:prstGeom prst="rect">
            <a:avLst/>
          </a:prstGeom>
          <a:solidFill>
            <a:schemeClr val="bg1">
              <a:alpha val="58000"/>
            </a:schemeClr>
          </a:solidFill>
          <a:effectLst>
            <a:glow rad="101600">
              <a:schemeClr val="bg1">
                <a:alpha val="76000"/>
              </a:schemeClr>
            </a:glow>
            <a:softEdge rad="63500"/>
          </a:effectLst>
        </p:spPr>
        <p:txBody>
          <a:bodyPr vert="horz" lIns="91429" tIns="45714" rIns="91429" bIns="45714" rtlCol="0" anchor="b" anchorCtr="0">
            <a:noAutofit/>
          </a:bodyPr>
          <a:lstStyle/>
          <a:p>
            <a:pPr algn="ctr" defTabSz="914290">
              <a:spcBef>
                <a:spcPct val="20000"/>
              </a:spcBef>
              <a:buClr>
                <a:schemeClr val="bg2"/>
              </a:buClr>
              <a:buSzPct val="90000"/>
              <a:defRPr/>
            </a:pPr>
            <a:r>
              <a:rPr lang="en-US" altLang="ja-JP" sz="2400" dirty="0" err="1" smtClean="0">
                <a:solidFill>
                  <a:srgbClr val="595959"/>
                </a:solidFill>
                <a:effectLst>
                  <a:innerShdw blurRad="63500" dist="50800" dir="18900000">
                    <a:srgbClr val="000000">
                      <a:alpha val="50000"/>
                    </a:srgbClr>
                  </a:innerShdw>
                </a:effectLst>
                <a:latin typeface="Arial"/>
                <a:cs typeface="Arial"/>
              </a:rPr>
              <a:t>Kiyomi</a:t>
            </a:r>
            <a:r>
              <a:rPr lang="en-US" altLang="ja-JP" sz="2400" dirty="0" smtClean="0">
                <a:solidFill>
                  <a:srgbClr val="595959"/>
                </a:solidFill>
                <a:effectLst>
                  <a:innerShdw blurRad="63500" dist="50800" dir="18900000">
                    <a:srgbClr val="000000">
                      <a:alpha val="50000"/>
                    </a:srgbClr>
                  </a:innerShdw>
                </a:effectLst>
                <a:latin typeface="Arial"/>
                <a:cs typeface="Arial"/>
              </a:rPr>
              <a:t> </a:t>
            </a:r>
            <a:r>
              <a:rPr lang="en-US" altLang="ja-JP" sz="2400" dirty="0" err="1" smtClean="0">
                <a:solidFill>
                  <a:srgbClr val="595959"/>
                </a:solidFill>
                <a:effectLst>
                  <a:innerShdw blurRad="63500" dist="50800" dir="18900000">
                    <a:srgbClr val="000000">
                      <a:alpha val="50000"/>
                    </a:srgbClr>
                  </a:innerShdw>
                </a:effectLst>
                <a:latin typeface="Arial"/>
                <a:cs typeface="Arial"/>
              </a:rPr>
              <a:t>Fujii</a:t>
            </a:r>
            <a:r>
              <a:rPr lang="en-US" altLang="ja-JP" sz="2400" dirty="0" smtClean="0">
                <a:solidFill>
                  <a:srgbClr val="595959"/>
                </a:solidFill>
                <a:effectLst>
                  <a:innerShdw blurRad="63500" dist="50800" dir="18900000">
                    <a:srgbClr val="000000">
                      <a:alpha val="50000"/>
                    </a:srgbClr>
                  </a:innerShdw>
                </a:effectLst>
                <a:latin typeface="Arial"/>
                <a:cs typeface="Arial"/>
              </a:rPr>
              <a:t>, </a:t>
            </a:r>
            <a:r>
              <a:rPr lang="en-US" sz="2400" dirty="0" smtClean="0">
                <a:solidFill>
                  <a:srgbClr val="595959"/>
                </a:solidFill>
                <a:effectLst>
                  <a:innerShdw blurRad="63500" dist="50800" dir="18900000">
                    <a:srgbClr val="000000">
                      <a:alpha val="50000"/>
                    </a:srgbClr>
                  </a:innerShdw>
                </a:effectLst>
                <a:latin typeface="Arial"/>
                <a:cs typeface="Arial"/>
              </a:rPr>
              <a:t>James Elwood, </a:t>
            </a:r>
            <a:r>
              <a:rPr lang="en-US" sz="2400" dirty="0" err="1" smtClean="0">
                <a:solidFill>
                  <a:srgbClr val="595959"/>
                </a:solidFill>
                <a:effectLst>
                  <a:innerShdw blurRad="63500" dist="50800" dir="18900000">
                    <a:srgbClr val="000000">
                      <a:alpha val="50000"/>
                    </a:srgbClr>
                  </a:innerShdw>
                </a:effectLst>
                <a:cs typeface="Arial"/>
              </a:rPr>
              <a:t>Yasuo</a:t>
            </a:r>
            <a:r>
              <a:rPr lang="en-US" sz="2400" dirty="0" smtClean="0">
                <a:solidFill>
                  <a:srgbClr val="595959"/>
                </a:solidFill>
                <a:effectLst>
                  <a:innerShdw blurRad="63500" dist="50800" dir="18900000">
                    <a:srgbClr val="000000">
                      <a:alpha val="50000"/>
                    </a:srgbClr>
                  </a:innerShdw>
                </a:effectLst>
                <a:cs typeface="Arial"/>
              </a:rPr>
              <a:t> </a:t>
            </a:r>
            <a:r>
              <a:rPr lang="en-US" sz="2400" dirty="0" err="1" smtClean="0">
                <a:solidFill>
                  <a:srgbClr val="595959"/>
                </a:solidFill>
                <a:effectLst>
                  <a:innerShdw blurRad="63500" dist="50800" dir="18900000">
                    <a:srgbClr val="000000">
                      <a:alpha val="50000"/>
                    </a:srgbClr>
                  </a:innerShdw>
                </a:effectLst>
                <a:cs typeface="Arial"/>
              </a:rPr>
              <a:t>Uotate</a:t>
            </a:r>
            <a:r>
              <a:rPr lang="en-US" sz="2400" dirty="0" smtClean="0">
                <a:solidFill>
                  <a:srgbClr val="595959"/>
                </a:solidFill>
                <a:effectLst>
                  <a:innerShdw blurRad="63500" dist="50800" dir="18900000">
                    <a:srgbClr val="000000">
                      <a:alpha val="50000"/>
                    </a:srgbClr>
                  </a:innerShdw>
                </a:effectLst>
                <a:cs typeface="Arial"/>
              </a:rPr>
              <a:t>, </a:t>
            </a:r>
            <a:br>
              <a:rPr lang="en-US" sz="2400" dirty="0" smtClean="0">
                <a:solidFill>
                  <a:srgbClr val="595959"/>
                </a:solidFill>
                <a:effectLst>
                  <a:innerShdw blurRad="63500" dist="50800" dir="18900000">
                    <a:srgbClr val="000000">
                      <a:alpha val="50000"/>
                    </a:srgbClr>
                  </a:innerShdw>
                </a:effectLst>
                <a:cs typeface="Arial"/>
              </a:rPr>
            </a:br>
            <a:r>
              <a:rPr lang="en-US" sz="2400" dirty="0" smtClean="0">
                <a:solidFill>
                  <a:srgbClr val="595959"/>
                </a:solidFill>
                <a:effectLst>
                  <a:innerShdw blurRad="63500" dist="50800" dir="18900000">
                    <a:srgbClr val="000000">
                      <a:alpha val="50000"/>
                    </a:srgbClr>
                  </a:innerShdw>
                </a:effectLst>
                <a:cs typeface="Arial"/>
              </a:rPr>
              <a:t>Yuka Matsuhashi, Brent </a:t>
            </a:r>
            <a:r>
              <a:rPr lang="en-US" sz="2400" dirty="0" smtClean="0">
                <a:solidFill>
                  <a:srgbClr val="595959"/>
                </a:solidFill>
                <a:effectLst>
                  <a:innerShdw blurRad="63500" dist="50800" dir="18900000">
                    <a:srgbClr val="000000">
                      <a:alpha val="50000"/>
                    </a:srgbClr>
                  </a:innerShdw>
                </a:effectLst>
                <a:latin typeface="Arial"/>
                <a:cs typeface="Arial"/>
              </a:rPr>
              <a:t>Wright</a:t>
            </a:r>
            <a:r>
              <a:rPr lang="en-US" sz="2400" dirty="0" smtClean="0">
                <a:solidFill>
                  <a:srgbClr val="595959"/>
                </a:solidFill>
                <a:effectLst>
                  <a:innerShdw blurRad="63500" dist="50800" dir="18900000">
                    <a:srgbClr val="000000">
                      <a:alpha val="50000"/>
                    </a:srgbClr>
                  </a:innerShdw>
                </a:effectLst>
                <a:cs typeface="Arial"/>
              </a:rPr>
              <a:t>, Barron Orr</a:t>
            </a:r>
            <a:endParaRPr lang="en-US" sz="2400" dirty="0" smtClean="0">
              <a:solidFill>
                <a:srgbClr val="595959"/>
              </a:solidFill>
              <a:effectLst>
                <a:innerShdw blurRad="63500" dist="50800" dir="18900000">
                  <a:srgbClr val="000000">
                    <a:alpha val="50000"/>
                  </a:srgbClr>
                </a:innerShdw>
              </a:effectLst>
              <a:latin typeface="Arial"/>
              <a:cs typeface="Arial"/>
            </a:endParaRPr>
          </a:p>
        </p:txBody>
      </p:sp>
      <p:sp>
        <p:nvSpPr>
          <p:cNvPr id="15" name="Title 1"/>
          <p:cNvSpPr txBox="1">
            <a:spLocks/>
          </p:cNvSpPr>
          <p:nvPr/>
        </p:nvSpPr>
        <p:spPr>
          <a:xfrm>
            <a:off x="769827" y="2350458"/>
            <a:ext cx="4362509" cy="685399"/>
          </a:xfrm>
          <a:prstGeom prst="rect">
            <a:avLst/>
          </a:prstGeom>
        </p:spPr>
        <p:txBody>
          <a:bodyPr vert="horz" lIns="91429" tIns="45714" rIns="91429" bIns="45714" rtlCol="0" anchor="b" anchorCtr="0">
            <a:noAutofit/>
          </a:bodyPr>
          <a:lstStyle/>
          <a:p>
            <a:pPr defTabSz="914290">
              <a:lnSpc>
                <a:spcPts val="10799"/>
              </a:lnSpc>
              <a:spcBef>
                <a:spcPct val="0"/>
              </a:spcBef>
              <a:defRPr/>
            </a:pPr>
            <a:r>
              <a:rPr lang="en-US" altLang="ja-JP" sz="4400" b="1" spc="-250" dirty="0" smtClean="0">
                <a:solidFill>
                  <a:srgbClr val="0000E5"/>
                </a:solidFill>
                <a:effectLst>
                  <a:outerShdw blurRad="50800" dist="38100" dir="18900000" algn="tr">
                    <a:srgbClr val="000000">
                      <a:alpha val="43000"/>
                    </a:srgbClr>
                  </a:outerShdw>
                </a:effectLst>
                <a:latin typeface="+mj-lt"/>
                <a:ea typeface="+mj-ea"/>
                <a:cs typeface="+mj-cs"/>
              </a:rPr>
              <a:t>the Power of  </a:t>
            </a:r>
            <a:endParaRPr lang="ja-JP" altLang="en-US" sz="4400" b="1" spc="-250" dirty="0">
              <a:solidFill>
                <a:srgbClr val="0000E5"/>
              </a:solidFill>
              <a:effectLst>
                <a:outerShdw blurRad="50800" dist="38100" dir="18900000" algn="tr">
                  <a:srgbClr val="000000">
                    <a:alpha val="43000"/>
                  </a:srgbClr>
                </a:outerShdw>
              </a:effectLst>
              <a:latin typeface="+mj-lt"/>
              <a:ea typeface="+mj-ea"/>
              <a:cs typeface="+mj-cs"/>
            </a:endParaRPr>
          </a:p>
        </p:txBody>
      </p:sp>
      <p:sp>
        <p:nvSpPr>
          <p:cNvPr id="9" name="Title 1"/>
          <p:cNvSpPr txBox="1">
            <a:spLocks/>
          </p:cNvSpPr>
          <p:nvPr/>
        </p:nvSpPr>
        <p:spPr>
          <a:xfrm>
            <a:off x="281541" y="587898"/>
            <a:ext cx="7327585" cy="1086225"/>
          </a:xfrm>
          <a:prstGeom prst="rect">
            <a:avLst/>
          </a:prstGeom>
        </p:spPr>
        <p:txBody>
          <a:bodyPr vert="horz" lIns="91429" tIns="45714" rIns="91429" bIns="45714" rtlCol="0" anchor="b" anchorCtr="0">
            <a:noAutofit/>
          </a:bodyPr>
          <a:lstStyle/>
          <a:p>
            <a:pPr defTabSz="914290">
              <a:lnSpc>
                <a:spcPts val="10799"/>
              </a:lnSpc>
              <a:spcBef>
                <a:spcPct val="0"/>
              </a:spcBef>
              <a:defRPr/>
            </a:pPr>
            <a:r>
              <a:rPr lang="en-US" altLang="ja-JP" sz="6000" b="1" spc="-250" dirty="0" smtClean="0">
                <a:solidFill>
                  <a:srgbClr val="08E500"/>
                </a:solidFill>
                <a:effectLst>
                  <a:innerShdw blurRad="63500" dist="50800" dir="18900000">
                    <a:srgbClr val="000000">
                      <a:alpha val="50000"/>
                    </a:srgbClr>
                  </a:innerShdw>
                </a:effectLst>
                <a:latin typeface="+mj-lt"/>
                <a:ea typeface="+mj-ea"/>
                <a:cs typeface="+mj-cs"/>
              </a:rPr>
              <a:t>Social Learning</a:t>
            </a:r>
            <a:endParaRPr lang="ja-JP" altLang="en-US" sz="6000" b="1" spc="-250" dirty="0">
              <a:solidFill>
                <a:srgbClr val="08E500"/>
              </a:solidFill>
              <a:effectLst>
                <a:innerShdw blurRad="63500" dist="50800" dir="18900000">
                  <a:srgbClr val="000000">
                    <a:alpha val="50000"/>
                  </a:srgbClr>
                </a:innerShdw>
              </a:effectLst>
              <a:latin typeface="+mj-lt"/>
              <a:ea typeface="+mj-ea"/>
              <a:cs typeface="+mj-cs"/>
            </a:endParaRPr>
          </a:p>
        </p:txBody>
      </p:sp>
      <p:sp>
        <p:nvSpPr>
          <p:cNvPr id="10" name="Rectangle 9"/>
          <p:cNvSpPr/>
          <p:nvPr/>
        </p:nvSpPr>
        <p:spPr>
          <a:xfrm>
            <a:off x="3984266" y="2310070"/>
            <a:ext cx="2197937" cy="1451573"/>
          </a:xfrm>
          <a:prstGeom prst="rect">
            <a:avLst/>
          </a:prstGeom>
        </p:spPr>
        <p:txBody>
          <a:bodyPr wrap="none">
            <a:spAutoFit/>
          </a:bodyPr>
          <a:lstStyle/>
          <a:p>
            <a:pPr defTabSz="914290">
              <a:lnSpc>
                <a:spcPts val="10799"/>
              </a:lnSpc>
              <a:spcBef>
                <a:spcPct val="0"/>
              </a:spcBef>
              <a:defRPr/>
            </a:pPr>
            <a:r>
              <a:rPr lang="en-US" altLang="ja-JP" sz="8000" b="1" spc="-250" dirty="0" smtClean="0">
                <a:solidFill>
                  <a:srgbClr val="FF0000"/>
                </a:solidFill>
                <a:effectLst>
                  <a:outerShdw blurRad="50800" dist="38100" dir="18900000" algn="tr">
                    <a:srgbClr val="000000">
                      <a:alpha val="43000"/>
                    </a:srgbClr>
                  </a:outerShdw>
                </a:effectLst>
              </a:rPr>
              <a:t>SNS</a:t>
            </a:r>
            <a:endParaRPr lang="ja-JP" altLang="en-US" sz="8000" b="1" spc="-250" dirty="0">
              <a:solidFill>
                <a:srgbClr val="FF0000"/>
              </a:solidFill>
              <a:effectLst>
                <a:outerShdw blurRad="50800" dist="38100" dir="18900000" algn="tr">
                  <a:srgbClr val="000000">
                    <a:alpha val="43000"/>
                  </a:srgbClr>
                </a:outerShdw>
              </a:effectLst>
            </a:endParaRPr>
          </a:p>
        </p:txBody>
      </p:sp>
      <p:sp>
        <p:nvSpPr>
          <p:cNvPr id="17" name="Title 1"/>
          <p:cNvSpPr txBox="1">
            <a:spLocks/>
          </p:cNvSpPr>
          <p:nvPr/>
        </p:nvSpPr>
        <p:spPr>
          <a:xfrm>
            <a:off x="769827" y="1158101"/>
            <a:ext cx="5049421" cy="1535057"/>
          </a:xfrm>
          <a:prstGeom prst="rect">
            <a:avLst/>
          </a:prstGeom>
        </p:spPr>
        <p:txBody>
          <a:bodyPr vert="horz" lIns="91429" tIns="45714" rIns="91429" bIns="45714" rtlCol="0" anchor="t" anchorCtr="0">
            <a:noAutofit/>
          </a:bodyPr>
          <a:lstStyle/>
          <a:p>
            <a:pPr defTabSz="914290">
              <a:lnSpc>
                <a:spcPts val="10799"/>
              </a:lnSpc>
              <a:spcBef>
                <a:spcPct val="0"/>
              </a:spcBef>
              <a:defRPr/>
            </a:pPr>
            <a:r>
              <a:rPr lang="en-US" altLang="ja-JP" sz="6000" b="1" spc="-250" dirty="0" smtClean="0">
                <a:solidFill>
                  <a:srgbClr val="2400ED"/>
                </a:solidFill>
                <a:effectLst>
                  <a:outerShdw blurRad="50800" dist="38100" dir="18900000" algn="tr">
                    <a:srgbClr val="000000">
                      <a:alpha val="43000"/>
                    </a:srgbClr>
                  </a:outerShdw>
                </a:effectLst>
              </a:rPr>
              <a:t>Leveraging </a:t>
            </a:r>
          </a:p>
        </p:txBody>
      </p:sp>
      <p:sp>
        <p:nvSpPr>
          <p:cNvPr id="3" name="Rectangle 2"/>
          <p:cNvSpPr/>
          <p:nvPr/>
        </p:nvSpPr>
        <p:spPr>
          <a:xfrm>
            <a:off x="985403" y="3309372"/>
            <a:ext cx="621985" cy="769441"/>
          </a:xfrm>
          <a:prstGeom prst="rect">
            <a:avLst/>
          </a:prstGeom>
        </p:spPr>
        <p:txBody>
          <a:bodyPr wrap="none">
            <a:spAutoFit/>
          </a:bodyPr>
          <a:lstStyle/>
          <a:p>
            <a:r>
              <a:rPr lang="en-US" altLang="ja-JP" sz="4400" b="1" spc="-250" dirty="0" smtClean="0">
                <a:solidFill>
                  <a:srgbClr val="0000E5"/>
                </a:solidFill>
                <a:effectLst>
                  <a:outerShdw blurRad="50800" dist="38100" dir="18900000" algn="tr">
                    <a:srgbClr val="000000">
                      <a:alpha val="43000"/>
                    </a:srgbClr>
                  </a:outerShdw>
                </a:effectLst>
              </a:rPr>
              <a:t>in </a:t>
            </a:r>
            <a:endParaRPr lang="en-US" sz="4400" dirty="0"/>
          </a:p>
        </p:txBody>
      </p:sp>
      <p:sp>
        <p:nvSpPr>
          <p:cNvPr id="2" name="Rectangle 1"/>
          <p:cNvSpPr/>
          <p:nvPr/>
        </p:nvSpPr>
        <p:spPr>
          <a:xfrm>
            <a:off x="5201594" y="0"/>
            <a:ext cx="3941126" cy="2148281"/>
          </a:xfrm>
          <a:prstGeom prst="rect">
            <a:avLst/>
          </a:prstGeom>
        </p:spPr>
        <p:txBody>
          <a:bodyPr wrap="square">
            <a:spAutoFit/>
          </a:bodyPr>
          <a:lstStyle/>
          <a:p>
            <a:pPr algn="r" defTabSz="914290">
              <a:spcBef>
                <a:spcPct val="20000"/>
              </a:spcBef>
              <a:buClr>
                <a:srgbClr val="CCCCCC"/>
              </a:buClr>
              <a:buSzPct val="90000"/>
              <a:defRPr/>
            </a:pPr>
            <a:r>
              <a:rPr lang="en-US" altLang="ja-JP" sz="2800" dirty="0" smtClean="0">
                <a:solidFill>
                  <a:srgbClr val="595959"/>
                </a:solidFill>
                <a:effectLst>
                  <a:innerShdw blurRad="63500" dist="50800" dir="18900000">
                    <a:srgbClr val="000000">
                      <a:alpha val="50000"/>
                    </a:srgbClr>
                  </a:innerShdw>
                </a:effectLst>
                <a:cs typeface="Arial"/>
              </a:rPr>
              <a:t>PAAL </a:t>
            </a:r>
            <a:r>
              <a:rPr lang="en-US" altLang="ja-JP" sz="2800" dirty="0">
                <a:solidFill>
                  <a:srgbClr val="595959"/>
                </a:solidFill>
                <a:effectLst>
                  <a:innerShdw blurRad="63500" dist="50800" dir="18900000">
                    <a:srgbClr val="000000">
                      <a:alpha val="50000"/>
                    </a:srgbClr>
                  </a:innerShdw>
                </a:effectLst>
                <a:cs typeface="Arial"/>
              </a:rPr>
              <a:t>2015 </a:t>
            </a:r>
            <a:r>
              <a:rPr lang="en-US" altLang="ja-JP" sz="2800" dirty="0" smtClean="0">
                <a:solidFill>
                  <a:srgbClr val="595959"/>
                </a:solidFill>
                <a:effectLst>
                  <a:innerShdw blurRad="63500" dist="50800" dir="18900000">
                    <a:srgbClr val="000000">
                      <a:alpha val="50000"/>
                    </a:srgbClr>
                  </a:innerShdw>
                </a:effectLst>
                <a:cs typeface="Arial"/>
              </a:rPr>
              <a:t>Conference</a:t>
            </a:r>
            <a:br>
              <a:rPr lang="en-US" altLang="ja-JP" sz="2800" dirty="0" smtClean="0">
                <a:solidFill>
                  <a:srgbClr val="595959"/>
                </a:solidFill>
                <a:effectLst>
                  <a:innerShdw blurRad="63500" dist="50800" dir="18900000">
                    <a:srgbClr val="000000">
                      <a:alpha val="50000"/>
                    </a:srgbClr>
                  </a:innerShdw>
                </a:effectLst>
                <a:cs typeface="Arial"/>
              </a:rPr>
            </a:br>
            <a:r>
              <a:rPr lang="en-US" altLang="ja-JP" sz="2400" dirty="0" smtClean="0">
                <a:solidFill>
                  <a:srgbClr val="595959"/>
                </a:solidFill>
                <a:effectLst>
                  <a:innerShdw blurRad="63500" dist="50800" dir="18900000">
                    <a:srgbClr val="000000">
                      <a:alpha val="50000"/>
                    </a:srgbClr>
                  </a:innerShdw>
                </a:effectLst>
                <a:cs typeface="Arial"/>
              </a:rPr>
              <a:t>Korea University</a:t>
            </a:r>
            <a:r>
              <a:rPr lang="en-US" altLang="ja-JP" sz="2400" dirty="0" smtClean="0">
                <a:solidFill>
                  <a:srgbClr val="595959"/>
                </a:solidFill>
                <a:effectLst>
                  <a:innerShdw blurRad="63500" dist="50800" dir="18900000">
                    <a:srgbClr val="000000">
                      <a:alpha val="50000"/>
                    </a:srgbClr>
                  </a:innerShdw>
                </a:effectLst>
              </a:rPr>
              <a:t> </a:t>
            </a:r>
            <a:br>
              <a:rPr lang="en-US" altLang="ja-JP" sz="2400" dirty="0" smtClean="0">
                <a:solidFill>
                  <a:srgbClr val="595959"/>
                </a:solidFill>
                <a:effectLst>
                  <a:innerShdw blurRad="63500" dist="50800" dir="18900000">
                    <a:srgbClr val="000000">
                      <a:alpha val="50000"/>
                    </a:srgbClr>
                  </a:innerShdw>
                </a:effectLst>
              </a:rPr>
            </a:br>
            <a:r>
              <a:rPr lang="en-US" altLang="ja-JP" sz="2400" dirty="0" smtClean="0">
                <a:solidFill>
                  <a:srgbClr val="595959"/>
                </a:solidFill>
                <a:effectLst>
                  <a:innerShdw blurRad="63500" dist="50800" dir="18900000">
                    <a:srgbClr val="000000">
                      <a:alpha val="50000"/>
                    </a:srgbClr>
                  </a:innerShdw>
                </a:effectLst>
              </a:rPr>
              <a:t>Seoul</a:t>
            </a:r>
            <a:r>
              <a:rPr lang="en-US" altLang="ja-JP" sz="2400" dirty="0">
                <a:solidFill>
                  <a:srgbClr val="595959"/>
                </a:solidFill>
                <a:effectLst>
                  <a:innerShdw blurRad="63500" dist="50800" dir="18900000">
                    <a:srgbClr val="000000">
                      <a:alpha val="50000"/>
                    </a:srgbClr>
                  </a:innerShdw>
                </a:effectLst>
              </a:rPr>
              <a:t>, Korea </a:t>
            </a:r>
            <a:br>
              <a:rPr lang="en-US" altLang="ja-JP" sz="2400" dirty="0">
                <a:solidFill>
                  <a:srgbClr val="595959"/>
                </a:solidFill>
                <a:effectLst>
                  <a:innerShdw blurRad="63500" dist="50800" dir="18900000">
                    <a:srgbClr val="000000">
                      <a:alpha val="50000"/>
                    </a:srgbClr>
                  </a:innerShdw>
                </a:effectLst>
              </a:rPr>
            </a:br>
            <a:r>
              <a:rPr lang="en-US" altLang="ja-JP" sz="2400" dirty="0">
                <a:solidFill>
                  <a:srgbClr val="595959"/>
                </a:solidFill>
                <a:effectLst>
                  <a:innerShdw blurRad="63500" dist="50800" dir="18900000">
                    <a:srgbClr val="000000">
                      <a:alpha val="50000"/>
                    </a:srgbClr>
                  </a:innerShdw>
                </a:effectLst>
              </a:rPr>
              <a:t>December 5, 2015 </a:t>
            </a:r>
          </a:p>
          <a:p>
            <a:pPr lvl="0" defTabSz="914290">
              <a:spcBef>
                <a:spcPct val="20000"/>
              </a:spcBef>
              <a:buClr>
                <a:srgbClr val="CCCCCC"/>
              </a:buClr>
              <a:buSzPct val="90000"/>
              <a:defRPr/>
            </a:pPr>
            <a:r>
              <a:rPr lang="en-US" altLang="ja-JP" sz="2800" dirty="0" smtClean="0">
                <a:solidFill>
                  <a:srgbClr val="595959"/>
                </a:solidFill>
                <a:effectLst>
                  <a:innerShdw blurRad="63500" dist="50800" dir="18900000">
                    <a:srgbClr val="000000">
                      <a:alpha val="50000"/>
                    </a:srgbClr>
                  </a:innerShdw>
                </a:effectLst>
                <a:cs typeface="Arial"/>
              </a:rPr>
              <a:t> </a:t>
            </a:r>
            <a:endParaRPr lang="en-US" altLang="ja-JP" sz="2800" dirty="0">
              <a:solidFill>
                <a:srgbClr val="595959"/>
              </a:solidFill>
              <a:effectLst>
                <a:innerShdw blurRad="63500" dist="50800" dir="18900000">
                  <a:srgbClr val="000000">
                    <a:alpha val="50000"/>
                  </a:srgbClr>
                </a:innerShdw>
              </a:effectLst>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6 at 7.55.06 PM.png"/>
          <p:cNvPicPr>
            <a:picLocks noChangeAspect="1"/>
          </p:cNvPicPr>
          <p:nvPr/>
        </p:nvPicPr>
        <p:blipFill>
          <a:blip r:embed="rId3"/>
          <a:stretch>
            <a:fillRect/>
          </a:stretch>
        </p:blipFill>
        <p:spPr>
          <a:xfrm>
            <a:off x="1219200" y="1554667"/>
            <a:ext cx="1498317" cy="1992685"/>
          </a:xfrm>
          <a:prstGeom prst="rect">
            <a:avLst/>
          </a:prstGeom>
        </p:spPr>
      </p:pic>
      <p:pic>
        <p:nvPicPr>
          <p:cNvPr id="8" name="Picture 7" descr="99-99036.jpg"/>
          <p:cNvPicPr>
            <a:picLocks noChangeAspect="1"/>
          </p:cNvPicPr>
          <p:nvPr/>
        </p:nvPicPr>
        <p:blipFill>
          <a:blip r:embed="rId4"/>
          <a:stretch>
            <a:fillRect/>
          </a:stretch>
        </p:blipFill>
        <p:spPr>
          <a:xfrm>
            <a:off x="5653376" y="1835797"/>
            <a:ext cx="1759962" cy="1759962"/>
          </a:xfrm>
          <a:prstGeom prst="rect">
            <a:avLst/>
          </a:prstGeom>
        </p:spPr>
      </p:pic>
      <p:pic>
        <p:nvPicPr>
          <p:cNvPr id="17" name="Picture 16" descr="2000px-Flag_of_Japan.svg.png"/>
          <p:cNvPicPr>
            <a:picLocks noChangeAspect="1"/>
          </p:cNvPicPr>
          <p:nvPr/>
        </p:nvPicPr>
        <p:blipFill>
          <a:blip r:embed="rId5"/>
          <a:srcRect l="-11181" r="-11555"/>
          <a:stretch>
            <a:fillRect/>
          </a:stretch>
        </p:blipFill>
        <p:spPr>
          <a:xfrm>
            <a:off x="771060" y="508783"/>
            <a:ext cx="1734207" cy="914400"/>
          </a:xfrm>
          <a:prstGeom prst="rect">
            <a:avLst/>
          </a:prstGeom>
          <a:ln>
            <a:solidFill>
              <a:schemeClr val="tx1"/>
            </a:solidFill>
          </a:ln>
        </p:spPr>
      </p:pic>
      <p:pic>
        <p:nvPicPr>
          <p:cNvPr id="18" name="Picture 17" descr="1235px-Flag_of_the_United_States.svg.png"/>
          <p:cNvPicPr>
            <a:picLocks noChangeAspect="1"/>
          </p:cNvPicPr>
          <p:nvPr/>
        </p:nvPicPr>
        <p:blipFill>
          <a:blip r:embed="rId6"/>
          <a:stretch>
            <a:fillRect/>
          </a:stretch>
        </p:blipFill>
        <p:spPr>
          <a:xfrm>
            <a:off x="6802219" y="576515"/>
            <a:ext cx="1598686" cy="841531"/>
          </a:xfrm>
          <a:prstGeom prst="rect">
            <a:avLst/>
          </a:prstGeom>
        </p:spPr>
      </p:pic>
      <p:sp>
        <p:nvSpPr>
          <p:cNvPr id="3" name="Content Placeholder 2"/>
          <p:cNvSpPr>
            <a:spLocks noGrp="1"/>
          </p:cNvSpPr>
          <p:nvPr>
            <p:ph type="body" idx="1"/>
          </p:nvPr>
        </p:nvSpPr>
        <p:spPr>
          <a:xfrm>
            <a:off x="457200" y="3766381"/>
            <a:ext cx="3826933" cy="2801391"/>
          </a:xfrm>
        </p:spPr>
        <p:txBody>
          <a:bodyPr>
            <a:normAutofit fontScale="85000" lnSpcReduction="10000"/>
          </a:bodyPr>
          <a:lstStyle/>
          <a:p>
            <a:pPr marL="0" indent="0" defTabSz="540384">
              <a:buNone/>
              <a:defRPr sz="1800"/>
            </a:pPr>
            <a:r>
              <a:rPr lang="en-US" altLang="ja-JP" sz="3800" dirty="0" smtClean="0">
                <a:solidFill>
                  <a:schemeClr val="accent1"/>
                </a:solidFill>
                <a:uFill>
                  <a:solidFill/>
                </a:uFill>
                <a:ea typeface="ＭＳ 明朝"/>
                <a:cs typeface="ＭＳ 明朝"/>
                <a:sym typeface="ＭＳ 明朝"/>
              </a:rPr>
              <a:t>Kanazawa </a:t>
            </a:r>
            <a:r>
              <a:rPr lang="en-US" altLang="ja-JP" sz="3800" dirty="0">
                <a:solidFill>
                  <a:schemeClr val="accent1"/>
                </a:solidFill>
                <a:uFill>
                  <a:solidFill/>
                </a:uFill>
                <a:ea typeface="ＭＳ 明朝"/>
                <a:cs typeface="ＭＳ 明朝"/>
                <a:sym typeface="ＭＳ 明朝"/>
              </a:rPr>
              <a:t>Institute of Technology</a:t>
            </a:r>
          </a:p>
          <a:p>
            <a:pPr marL="0" lvl="0" indent="0" defTabSz="540384">
              <a:buNone/>
              <a:defRPr sz="1800"/>
            </a:pPr>
            <a:r>
              <a:rPr lang="en-US" altLang="ja-JP" sz="3800" dirty="0" smtClean="0">
                <a:uFill>
                  <a:solidFill/>
                </a:uFill>
                <a:ea typeface="ＭＳ 明朝"/>
                <a:cs typeface="ＭＳ 明朝"/>
                <a:sym typeface="ＭＳ 明朝"/>
              </a:rPr>
              <a:t>79 English learners</a:t>
            </a:r>
          </a:p>
          <a:p>
            <a:pPr marL="0" lvl="0" indent="0" defTabSz="540384">
              <a:buNone/>
              <a:defRPr sz="1800"/>
            </a:pPr>
            <a:r>
              <a:rPr lang="en-US" altLang="ja-JP" sz="3800" dirty="0" smtClean="0">
                <a:uFill>
                  <a:solidFill/>
                </a:uFill>
                <a:ea typeface="ＭＳ 明朝"/>
                <a:cs typeface="ＭＳ 明朝"/>
                <a:sym typeface="ＭＳ 明朝"/>
              </a:rPr>
              <a:t>(intermediate)</a:t>
            </a:r>
            <a:endParaRPr lang="ja-JP" altLang="en-US" sz="3800" dirty="0"/>
          </a:p>
          <a:p>
            <a:endParaRPr lang="en-US" sz="3300" dirty="0"/>
          </a:p>
        </p:txBody>
      </p:sp>
      <p:sp>
        <p:nvSpPr>
          <p:cNvPr id="4" name="Content Placeholder 3"/>
          <p:cNvSpPr>
            <a:spLocks noGrp="1"/>
          </p:cNvSpPr>
          <p:nvPr>
            <p:ph type="body" idx="2"/>
          </p:nvPr>
        </p:nvSpPr>
        <p:spPr>
          <a:xfrm>
            <a:off x="4741329" y="3742272"/>
            <a:ext cx="4182530" cy="2218263"/>
          </a:xfrm>
        </p:spPr>
        <p:txBody>
          <a:bodyPr>
            <a:noAutofit/>
          </a:bodyPr>
          <a:lstStyle/>
          <a:p>
            <a:pPr marL="0" lvl="0" indent="0" defTabSz="540384">
              <a:buNone/>
              <a:defRPr sz="1800"/>
            </a:pPr>
            <a:r>
              <a:rPr lang="en-US" altLang="ja-JP" sz="3200" dirty="0" smtClean="0">
                <a:solidFill>
                  <a:srgbClr val="008000"/>
                </a:solidFill>
                <a:uFill>
                  <a:solidFill/>
                </a:uFill>
                <a:latin typeface="+mj-lt"/>
                <a:ea typeface="ＭＳ 明朝"/>
                <a:cs typeface="ＭＳ 明朝"/>
                <a:sym typeface="ＭＳ 明朝"/>
              </a:rPr>
              <a:t>University </a:t>
            </a:r>
            <a:r>
              <a:rPr lang="en-US" altLang="ja-JP" sz="3200" dirty="0">
                <a:solidFill>
                  <a:srgbClr val="008000"/>
                </a:solidFill>
                <a:uFill>
                  <a:solidFill/>
                </a:uFill>
                <a:latin typeface="+mj-lt"/>
                <a:ea typeface="ＭＳ 明朝"/>
                <a:cs typeface="ＭＳ 明朝"/>
                <a:sym typeface="ＭＳ 明朝"/>
              </a:rPr>
              <a:t>of Florida </a:t>
            </a:r>
            <a:endParaRPr lang="en-US" altLang="ja-JP" sz="3200" dirty="0" smtClean="0">
              <a:solidFill>
                <a:srgbClr val="008000"/>
              </a:solidFill>
              <a:uFill>
                <a:solidFill/>
              </a:uFill>
              <a:latin typeface="+mj-lt"/>
              <a:ea typeface="ＭＳ 明朝"/>
              <a:cs typeface="ＭＳ 明朝"/>
              <a:sym typeface="ＭＳ 明朝"/>
            </a:endParaRPr>
          </a:p>
          <a:p>
            <a:pPr marL="0" lvl="0" indent="0" defTabSz="540384">
              <a:buNone/>
              <a:defRPr sz="1800"/>
            </a:pPr>
            <a:r>
              <a:rPr lang="en-US" altLang="ja-JP" sz="3200" dirty="0" smtClean="0">
                <a:uFill>
                  <a:solidFill/>
                </a:uFill>
                <a:latin typeface="+mj-lt"/>
                <a:ea typeface="ＭＳ 明朝"/>
                <a:cs typeface="ＭＳ 明朝"/>
                <a:sym typeface="ＭＳ 明朝"/>
              </a:rPr>
              <a:t>52 Japanese learners</a:t>
            </a:r>
          </a:p>
          <a:p>
            <a:pPr lvl="0" indent="0" defTabSz="540384">
              <a:buNone/>
              <a:defRPr sz="1800"/>
            </a:pPr>
            <a:r>
              <a:rPr lang="en-US" altLang="ja-JP" sz="3200" dirty="0" smtClean="0">
                <a:uFill>
                  <a:solidFill/>
                </a:uFill>
                <a:latin typeface="+mj-lt"/>
                <a:ea typeface="ＭＳ 明朝"/>
                <a:cs typeface="ＭＳ 明朝"/>
                <a:sym typeface="ＭＳ 明朝"/>
              </a:rPr>
              <a:t>(27 intermediate 25 advanced)</a:t>
            </a:r>
            <a:endParaRPr lang="en-US" altLang="ja-JP" sz="3200" dirty="0">
              <a:uFill>
                <a:solidFill/>
              </a:uFill>
              <a:latin typeface="+mj-lt"/>
              <a:ea typeface="ＭＳ 明朝"/>
              <a:cs typeface="ＭＳ 明朝"/>
              <a:sym typeface="ＭＳ 明朝"/>
            </a:endParaRPr>
          </a:p>
          <a:p>
            <a:pPr marL="0" indent="0">
              <a:buNone/>
            </a:pPr>
            <a:endParaRPr lang="en-US" sz="3200" dirty="0">
              <a:latin typeface="+mj-lt"/>
            </a:endParaRPr>
          </a:p>
        </p:txBody>
      </p:sp>
      <p:sp>
        <p:nvSpPr>
          <p:cNvPr id="13" name="Content Placeholder 2"/>
          <p:cNvSpPr txBox="1">
            <a:spLocks/>
          </p:cNvSpPr>
          <p:nvPr/>
        </p:nvSpPr>
        <p:spPr>
          <a:xfrm>
            <a:off x="2759262" y="407291"/>
            <a:ext cx="3774095" cy="1136601"/>
          </a:xfrm>
          <a:prstGeom prst="rect">
            <a:avLst/>
          </a:prstGeom>
          <a:noFill/>
          <a:ln>
            <a:noFill/>
          </a:ln>
        </p:spPr>
        <p:txBody>
          <a:bodyPr vert="horz" lIns="91429" tIns="45714" rIns="91429" bIns="45714" rtlCol="0">
            <a:normAutofit/>
          </a:bodyPr>
          <a:lstStyle>
            <a:lvl1pPr marL="342859" indent="-342859" algn="l" defTabSz="914290" rtl="0" eaLnBrk="1" latinLnBrk="0" hangingPunct="1">
              <a:spcBef>
                <a:spcPct val="20000"/>
              </a:spcBef>
              <a:buClr>
                <a:schemeClr val="bg2"/>
              </a:buClr>
              <a:buSzPct val="90000"/>
              <a:buFont typeface="Wingdings 2" pitchFamily="18" charset="2"/>
              <a:buChar char="Ü"/>
              <a:defRPr kumimoji="1" sz="2200" kern="1200">
                <a:solidFill>
                  <a:schemeClr val="tx1"/>
                </a:solidFill>
                <a:latin typeface="+mn-lt"/>
                <a:ea typeface="+mn-ea"/>
                <a:cs typeface="+mn-cs"/>
              </a:defRPr>
            </a:lvl1pPr>
            <a:lvl2pPr marL="685717" indent="-336509" algn="l" defTabSz="914290" rtl="0" eaLnBrk="1" latinLnBrk="0" hangingPunct="1">
              <a:spcBef>
                <a:spcPct val="20000"/>
              </a:spcBef>
              <a:buClr>
                <a:schemeClr val="bg2">
                  <a:lumMod val="60000"/>
                  <a:lumOff val="40000"/>
                </a:schemeClr>
              </a:buClr>
              <a:buSzPct val="90000"/>
              <a:buFont typeface="Wingdings 2" pitchFamily="18" charset="2"/>
              <a:buChar char="Ü"/>
              <a:defRPr kumimoji="1" sz="2000" kern="1200">
                <a:solidFill>
                  <a:schemeClr val="tx1"/>
                </a:solidFill>
                <a:latin typeface="+mn-lt"/>
                <a:ea typeface="+mn-ea"/>
                <a:cs typeface="+mn-cs"/>
              </a:defRPr>
            </a:lvl2pPr>
            <a:lvl3pPr marL="1034925" indent="-349208" algn="l" defTabSz="914290" rtl="0" eaLnBrk="1" latinLnBrk="0" hangingPunct="1">
              <a:spcBef>
                <a:spcPct val="20000"/>
              </a:spcBef>
              <a:buClr>
                <a:schemeClr val="bg2"/>
              </a:buClr>
              <a:buSzPct val="90000"/>
              <a:buFont typeface="Wingdings 2" pitchFamily="18" charset="2"/>
              <a:buChar char="Ü"/>
              <a:defRPr kumimoji="1" sz="1800" kern="1200">
                <a:solidFill>
                  <a:schemeClr val="tx1"/>
                </a:solidFill>
                <a:latin typeface="+mn-lt"/>
                <a:ea typeface="+mn-ea"/>
                <a:cs typeface="+mn-cs"/>
              </a:defRPr>
            </a:lvl3pPr>
            <a:lvl4pPr marL="1371435" indent="-336509" algn="l" defTabSz="914290" rtl="0" eaLnBrk="1" latinLnBrk="0" hangingPunct="1">
              <a:spcBef>
                <a:spcPct val="20000"/>
              </a:spcBef>
              <a:buClr>
                <a:schemeClr val="bg2">
                  <a:lumMod val="60000"/>
                  <a:lumOff val="40000"/>
                </a:schemeClr>
              </a:buClr>
              <a:buSzPct val="90000"/>
              <a:buFont typeface="Wingdings 2" pitchFamily="18" charset="2"/>
              <a:buChar char="Ü"/>
              <a:defRPr kumimoji="1" sz="1800" kern="1200">
                <a:solidFill>
                  <a:schemeClr val="tx1"/>
                </a:solidFill>
                <a:latin typeface="+mn-lt"/>
                <a:ea typeface="+mn-ea"/>
                <a:cs typeface="+mn-cs"/>
              </a:defRPr>
            </a:lvl4pPr>
            <a:lvl5pPr marL="1720643" indent="-349208" algn="l" defTabSz="914290" rtl="0" eaLnBrk="1" latinLnBrk="0" hangingPunct="1">
              <a:spcBef>
                <a:spcPct val="20000"/>
              </a:spcBef>
              <a:buClr>
                <a:schemeClr val="bg2"/>
              </a:buClr>
              <a:buSzPct val="90000"/>
              <a:buFont typeface="Wingdings 2" pitchFamily="18" charset="2"/>
              <a:buChar char="Ü"/>
              <a:defRPr kumimoji="1" sz="1800" kern="1200">
                <a:solidFill>
                  <a:schemeClr val="tx1"/>
                </a:solidFill>
                <a:latin typeface="+mn-lt"/>
                <a:ea typeface="+mn-ea"/>
                <a:cs typeface="+mn-cs"/>
              </a:defRPr>
            </a:lvl5pPr>
            <a:lvl6pPr marL="2514297" indent="-228572"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41" indent="-228572"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86" indent="-228572"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32" indent="-228572"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defTabSz="540384">
              <a:buFont typeface="Wingdings 2" pitchFamily="18" charset="2"/>
              <a:buNone/>
              <a:defRPr sz="1800"/>
            </a:pPr>
            <a:r>
              <a:rPr lang="en-US" altLang="ja-JP" sz="5400" dirty="0" smtClean="0">
                <a:solidFill>
                  <a:schemeClr val="accent1"/>
                </a:solidFill>
                <a:uFill>
                  <a:solidFill/>
                </a:uFill>
                <a:ea typeface="ＭＳ 明朝"/>
                <a:cs typeface="ＭＳ 明朝"/>
                <a:sym typeface="ＭＳ 明朝"/>
              </a:rPr>
              <a:t>Participants</a:t>
            </a:r>
            <a:endParaRPr lang="ja-JP" altLang="en-US" sz="5400" dirty="0" smtClean="0"/>
          </a:p>
          <a:p>
            <a:endParaRPr lang="en-US" sz="3300" dirty="0"/>
          </a:p>
        </p:txBody>
      </p:sp>
    </p:spTree>
    <p:extLst>
      <p:ext uri="{BB962C8B-B14F-4D97-AF65-F5344CB8AC3E}">
        <p14:creationId xmlns:p14="http://schemas.microsoft.com/office/powerpoint/2010/main" val="2332439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6 at 7.55.06 PM.png"/>
          <p:cNvPicPr>
            <a:picLocks noChangeAspect="1"/>
          </p:cNvPicPr>
          <p:nvPr/>
        </p:nvPicPr>
        <p:blipFill>
          <a:blip r:embed="rId3"/>
          <a:stretch>
            <a:fillRect/>
          </a:stretch>
        </p:blipFill>
        <p:spPr>
          <a:xfrm>
            <a:off x="0" y="1953328"/>
            <a:ext cx="998862" cy="1328436"/>
          </a:xfrm>
          <a:prstGeom prst="rect">
            <a:avLst/>
          </a:prstGeom>
        </p:spPr>
      </p:pic>
      <p:sp>
        <p:nvSpPr>
          <p:cNvPr id="11" name="Rectangle 10"/>
          <p:cNvSpPr/>
          <p:nvPr/>
        </p:nvSpPr>
        <p:spPr>
          <a:xfrm>
            <a:off x="4954646" y="1722495"/>
            <a:ext cx="3649964" cy="461665"/>
          </a:xfrm>
          <a:prstGeom prst="rect">
            <a:avLst/>
          </a:prstGeom>
        </p:spPr>
        <p:txBody>
          <a:bodyPr wrap="square">
            <a:spAutoFit/>
          </a:bodyPr>
          <a:lstStyle/>
          <a:p>
            <a:r>
              <a:rPr lang="en-US" sz="2400" dirty="0" smtClean="0">
                <a:ea typeface="ＭＳ Ｐゴシック" pitchFamily="-107" charset="-128"/>
              </a:rPr>
              <a:t>Japanese page group 1 </a:t>
            </a:r>
            <a:endParaRPr lang="ja-JP" altLang="en-US" sz="2400" dirty="0"/>
          </a:p>
        </p:txBody>
      </p:sp>
      <p:sp>
        <p:nvSpPr>
          <p:cNvPr id="16" name="Rectangle 15"/>
          <p:cNvSpPr/>
          <p:nvPr/>
        </p:nvSpPr>
        <p:spPr>
          <a:xfrm>
            <a:off x="998862" y="1767844"/>
            <a:ext cx="3093665" cy="461665"/>
          </a:xfrm>
          <a:prstGeom prst="rect">
            <a:avLst/>
          </a:prstGeom>
        </p:spPr>
        <p:txBody>
          <a:bodyPr wrap="none">
            <a:spAutoFit/>
          </a:bodyPr>
          <a:lstStyle/>
          <a:p>
            <a:r>
              <a:rPr lang="en-US" altLang="ja-JP" sz="2400" dirty="0" smtClean="0"/>
              <a:t>English page group 1</a:t>
            </a:r>
            <a:endParaRPr lang="ja-JP" altLang="en-US" sz="2400" dirty="0"/>
          </a:p>
        </p:txBody>
      </p:sp>
      <p:pic>
        <p:nvPicPr>
          <p:cNvPr id="17" name="Picture 16" descr="Screen Shot 2015-06-06 at 7.35.12 AM.png"/>
          <p:cNvPicPr>
            <a:picLocks noChangeAspect="1"/>
          </p:cNvPicPr>
          <p:nvPr/>
        </p:nvPicPr>
        <p:blipFill>
          <a:blip r:embed="rId4"/>
          <a:srcRect t="8592"/>
          <a:stretch>
            <a:fillRect/>
          </a:stretch>
        </p:blipFill>
        <p:spPr>
          <a:xfrm>
            <a:off x="846465" y="2320813"/>
            <a:ext cx="3283878" cy="4411680"/>
          </a:xfrm>
          <a:prstGeom prst="rect">
            <a:avLst/>
          </a:prstGeom>
        </p:spPr>
      </p:pic>
      <p:pic>
        <p:nvPicPr>
          <p:cNvPr id="18" name="Picture 17" descr="Screen Shot 2015-06-06 at 7.40.15 AM.png"/>
          <p:cNvPicPr>
            <a:picLocks noChangeAspect="1"/>
          </p:cNvPicPr>
          <p:nvPr/>
        </p:nvPicPr>
        <p:blipFill>
          <a:blip r:embed="rId5"/>
          <a:srcRect t="7835"/>
          <a:stretch>
            <a:fillRect/>
          </a:stretch>
        </p:blipFill>
        <p:spPr>
          <a:xfrm>
            <a:off x="4954646" y="2288294"/>
            <a:ext cx="3654447" cy="4444199"/>
          </a:xfrm>
          <a:prstGeom prst="rect">
            <a:avLst/>
          </a:prstGeom>
        </p:spPr>
      </p:pic>
      <p:pic>
        <p:nvPicPr>
          <p:cNvPr id="14" name="Picture 13" descr="facebook-successful-in-raising-over-10-million-in-two-days-towards-nepal-earthquake-disaster.jpg"/>
          <p:cNvPicPr>
            <a:picLocks noChangeAspect="1"/>
          </p:cNvPicPr>
          <p:nvPr/>
        </p:nvPicPr>
        <p:blipFill>
          <a:blip r:embed="rId6"/>
          <a:srcRect l="21105" r="21487"/>
          <a:stretch>
            <a:fillRect/>
          </a:stretch>
        </p:blipFill>
        <p:spPr>
          <a:xfrm>
            <a:off x="197653" y="184834"/>
            <a:ext cx="1112493" cy="1090063"/>
          </a:xfrm>
          <a:prstGeom prst="rect">
            <a:avLst/>
          </a:prstGeom>
        </p:spPr>
      </p:pic>
      <p:pic>
        <p:nvPicPr>
          <p:cNvPr id="15" name="Picture 14" descr="VideoLogo.jpg"/>
          <p:cNvPicPr>
            <a:picLocks noChangeAspect="1"/>
          </p:cNvPicPr>
          <p:nvPr/>
        </p:nvPicPr>
        <p:blipFill>
          <a:blip r:embed="rId7"/>
          <a:srcRect l="8940" t="9761" r="9766" b="8342"/>
          <a:stretch>
            <a:fillRect/>
          </a:stretch>
        </p:blipFill>
        <p:spPr>
          <a:xfrm>
            <a:off x="7722648" y="201767"/>
            <a:ext cx="1225557" cy="1208594"/>
          </a:xfrm>
          <a:prstGeom prst="rect">
            <a:avLst/>
          </a:prstGeom>
        </p:spPr>
      </p:pic>
      <p:pic>
        <p:nvPicPr>
          <p:cNvPr id="8" name="Picture 7" descr="99-99036.jpg"/>
          <p:cNvPicPr>
            <a:picLocks noChangeAspect="1"/>
          </p:cNvPicPr>
          <p:nvPr/>
        </p:nvPicPr>
        <p:blipFill>
          <a:blip r:embed="rId8"/>
          <a:stretch>
            <a:fillRect/>
          </a:stretch>
        </p:blipFill>
        <p:spPr>
          <a:xfrm>
            <a:off x="8182601" y="2135894"/>
            <a:ext cx="887753" cy="887753"/>
          </a:xfrm>
          <a:prstGeom prst="rect">
            <a:avLst/>
          </a:prstGeom>
        </p:spPr>
      </p:pic>
      <p:sp>
        <p:nvSpPr>
          <p:cNvPr id="2" name="Rectangle 1"/>
          <p:cNvSpPr/>
          <p:nvPr/>
        </p:nvSpPr>
        <p:spPr>
          <a:xfrm>
            <a:off x="1597237" y="653156"/>
            <a:ext cx="5066211" cy="646331"/>
          </a:xfrm>
          <a:prstGeom prst="rect">
            <a:avLst/>
          </a:prstGeom>
        </p:spPr>
        <p:txBody>
          <a:bodyPr wrap="none">
            <a:spAutoFit/>
          </a:bodyPr>
          <a:lstStyle/>
          <a:p>
            <a:pPr marL="228600" indent="114300">
              <a:lnSpc>
                <a:spcPct val="115000"/>
              </a:lnSpc>
              <a:buClr>
                <a:srgbClr val="000000"/>
              </a:buClr>
            </a:pPr>
            <a:r>
              <a:rPr lang="en-US" altLang="ja-JP" sz="3200" dirty="0">
                <a:cs typeface="Times New Roman" pitchFamily="-109" charset="0"/>
                <a:sym typeface="Times New Roman" pitchFamily="-109" charset="0"/>
              </a:rPr>
              <a:t>Two types of private pages</a:t>
            </a:r>
          </a:p>
        </p:txBody>
      </p:sp>
    </p:spTree>
    <p:extLst>
      <p:ext uri="{BB962C8B-B14F-4D97-AF65-F5344CB8AC3E}">
        <p14:creationId xmlns:p14="http://schemas.microsoft.com/office/powerpoint/2010/main" val="18423974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hape 63"/>
          <p:cNvSpPr txBox="1">
            <a:spLocks noGrp="1"/>
          </p:cNvSpPr>
          <p:nvPr>
            <p:ph type="body" idx="1"/>
          </p:nvPr>
        </p:nvSpPr>
        <p:spPr>
          <a:xfrm>
            <a:off x="-9675" y="2783400"/>
            <a:ext cx="3769476" cy="3644590"/>
          </a:xfrm>
        </p:spPr>
        <p:txBody>
          <a:bodyPr>
            <a:noAutofit/>
          </a:bodyPr>
          <a:lstStyle/>
          <a:p>
            <a:pPr marL="228600" lvl="1" indent="228600" eaLnBrk="1" hangingPunct="1">
              <a:lnSpc>
                <a:spcPct val="115000"/>
              </a:lnSpc>
              <a:buClr>
                <a:srgbClr val="000000"/>
              </a:buClr>
              <a:buNone/>
            </a:pPr>
            <a:r>
              <a:rPr lang="en-US" altLang="ja-JP" sz="3300" dirty="0" smtClean="0">
                <a:latin typeface="Arial" pitchFamily="-107" charset="0"/>
                <a:ea typeface="ＭＳ Ｐゴシック" pitchFamily="-107" charset="-128"/>
                <a:cs typeface="Times New Roman" pitchFamily="-107" charset="0"/>
                <a:sym typeface="Times New Roman" pitchFamily="-107" charset="0"/>
              </a:rPr>
              <a:t>English page </a:t>
            </a:r>
          </a:p>
          <a:p>
            <a:pPr marL="628650" lvl="2" indent="228600" eaLnBrk="1" hangingPunct="1">
              <a:lnSpc>
                <a:spcPct val="115000"/>
              </a:lnSpc>
              <a:buClr>
                <a:srgbClr val="000000"/>
              </a:buClr>
              <a:buFontTx/>
              <a:buChar char="•"/>
            </a:pPr>
            <a:r>
              <a:rPr lang="en-US" altLang="ja-JP" sz="3300" dirty="0" smtClean="0">
                <a:latin typeface="Arial" pitchFamily="-107" charset="0"/>
                <a:ea typeface="ＭＳ Ｐゴシック" pitchFamily="-107" charset="-128"/>
                <a:cs typeface="Times New Roman" pitchFamily="-107" charset="0"/>
                <a:sym typeface="Times New Roman" pitchFamily="-107" charset="0"/>
              </a:rPr>
              <a:t>Group </a:t>
            </a:r>
            <a:r>
              <a:rPr lang="en-US" altLang="ja-JP" sz="3300" dirty="0">
                <a:latin typeface="Arial" pitchFamily="-107" charset="0"/>
                <a:ea typeface="ＭＳ Ｐゴシック" pitchFamily="-107" charset="-128"/>
                <a:cs typeface="Times New Roman" pitchFamily="-107" charset="0"/>
                <a:sym typeface="Times New Roman" pitchFamily="-107" charset="0"/>
              </a:rPr>
              <a:t>A</a:t>
            </a:r>
          </a:p>
          <a:p>
            <a:pPr marL="628650" lvl="2" indent="228600" eaLnBrk="1" hangingPunct="1">
              <a:lnSpc>
                <a:spcPct val="115000"/>
              </a:lnSpc>
              <a:buClr>
                <a:srgbClr val="000000"/>
              </a:buClr>
              <a:buFontTx/>
              <a:buChar char="•"/>
            </a:pPr>
            <a:r>
              <a:rPr lang="en-US" altLang="ja-JP" sz="3300" dirty="0">
                <a:latin typeface="Arial" pitchFamily="-107" charset="0"/>
                <a:ea typeface="ＭＳ Ｐゴシック" pitchFamily="-107" charset="-128"/>
                <a:cs typeface="Times New Roman" pitchFamily="-107" charset="0"/>
                <a:sym typeface="Times New Roman" pitchFamily="-107" charset="0"/>
              </a:rPr>
              <a:t>Group B</a:t>
            </a:r>
          </a:p>
          <a:p>
            <a:pPr marL="628650" lvl="2" indent="228600" eaLnBrk="1" hangingPunct="1">
              <a:lnSpc>
                <a:spcPct val="115000"/>
              </a:lnSpc>
              <a:buClr>
                <a:srgbClr val="000000"/>
              </a:buClr>
              <a:buFontTx/>
              <a:buChar char="•"/>
            </a:pPr>
            <a:r>
              <a:rPr lang="en-US" altLang="ja-JP" sz="3300" dirty="0">
                <a:latin typeface="Arial" pitchFamily="-107" charset="0"/>
                <a:ea typeface="ＭＳ Ｐゴシック" pitchFamily="-107" charset="-128"/>
                <a:cs typeface="Times New Roman" pitchFamily="-107" charset="0"/>
                <a:sym typeface="Times New Roman" pitchFamily="-107" charset="0"/>
              </a:rPr>
              <a:t>Group C</a:t>
            </a:r>
          </a:p>
          <a:p>
            <a:pPr marL="628650" lvl="2" indent="228600" eaLnBrk="1" hangingPunct="1">
              <a:lnSpc>
                <a:spcPct val="115000"/>
              </a:lnSpc>
              <a:buClr>
                <a:srgbClr val="000000"/>
              </a:buClr>
              <a:buFontTx/>
              <a:buChar char="•"/>
            </a:pPr>
            <a:r>
              <a:rPr lang="en-US" altLang="ja-JP" sz="3300" dirty="0">
                <a:latin typeface="Arial" pitchFamily="-107" charset="0"/>
                <a:ea typeface="ＭＳ Ｐゴシック" pitchFamily="-107" charset="-128"/>
                <a:cs typeface="Times New Roman" pitchFamily="-107" charset="0"/>
                <a:sym typeface="Times New Roman" pitchFamily="-107" charset="0"/>
              </a:rPr>
              <a:t>Group </a:t>
            </a:r>
            <a:r>
              <a:rPr lang="en-US" altLang="ja-JP" sz="3300" dirty="0" smtClean="0">
                <a:latin typeface="Arial" pitchFamily="-107" charset="0"/>
                <a:ea typeface="ＭＳ Ｐゴシック" pitchFamily="-107" charset="-128"/>
                <a:cs typeface="Times New Roman" pitchFamily="-107" charset="0"/>
                <a:sym typeface="Times New Roman" pitchFamily="-107" charset="0"/>
              </a:rPr>
              <a:t>D</a:t>
            </a:r>
            <a:endParaRPr lang="en-US" altLang="ja-JP" sz="3300" dirty="0">
              <a:latin typeface="Arial" pitchFamily="-107" charset="0"/>
              <a:ea typeface="ＭＳ Ｐゴシック" pitchFamily="-107" charset="-128"/>
              <a:cs typeface="Times New Roman" pitchFamily="-107" charset="0"/>
              <a:sym typeface="Times New Roman" pitchFamily="-107" charset="0"/>
            </a:endParaRPr>
          </a:p>
        </p:txBody>
      </p:sp>
      <p:sp>
        <p:nvSpPr>
          <p:cNvPr id="16388" name="Text Placeholder 3"/>
          <p:cNvSpPr txBox="1">
            <a:spLocks noGrp="1"/>
          </p:cNvSpPr>
          <p:nvPr>
            <p:ph type="body" idx="2"/>
          </p:nvPr>
        </p:nvSpPr>
        <p:spPr>
          <a:xfrm>
            <a:off x="5515451" y="2800170"/>
            <a:ext cx="3756773" cy="3675782"/>
          </a:xfrm>
        </p:spPr>
        <p:txBody>
          <a:bodyPr>
            <a:normAutofit fontScale="92500"/>
          </a:bodyPr>
          <a:lstStyle/>
          <a:p>
            <a:pPr marL="228600" lvl="1" indent="228600" eaLnBrk="1" hangingPunct="1">
              <a:lnSpc>
                <a:spcPct val="115000"/>
              </a:lnSpc>
              <a:buClr>
                <a:srgbClr val="000000"/>
              </a:buClr>
              <a:buNone/>
            </a:pPr>
            <a:r>
              <a:rPr lang="en-US" altLang="ja-JP" sz="3600" dirty="0" smtClean="0">
                <a:latin typeface="Arial" pitchFamily="-107" charset="0"/>
                <a:ea typeface="ＭＳ Ｐゴシック" pitchFamily="-107" charset="-128"/>
                <a:cs typeface="Times New Roman" pitchFamily="-107" charset="0"/>
                <a:sym typeface="Times New Roman" pitchFamily="-107" charset="0"/>
              </a:rPr>
              <a:t>Japanese page</a:t>
            </a:r>
          </a:p>
          <a:p>
            <a:pPr marL="577808" lvl="2" indent="228600">
              <a:lnSpc>
                <a:spcPct val="115000"/>
              </a:lnSpc>
              <a:buClr>
                <a:srgbClr val="000000"/>
              </a:buClr>
              <a:buFont typeface="Arial" pitchFamily="-107" charset="0"/>
              <a:buChar char="•"/>
            </a:pPr>
            <a:r>
              <a:rPr lang="en-US" altLang="ja-JP" sz="3600" dirty="0">
                <a:latin typeface="Arial" pitchFamily="-107" charset="0"/>
                <a:ea typeface="ＭＳ Ｐゴシック" pitchFamily="-107" charset="-128"/>
                <a:cs typeface="Times New Roman" pitchFamily="-107" charset="0"/>
                <a:sym typeface="Times New Roman" pitchFamily="-107" charset="0"/>
              </a:rPr>
              <a:t>Group A</a:t>
            </a:r>
          </a:p>
          <a:p>
            <a:pPr marL="577808" lvl="2" indent="228600">
              <a:lnSpc>
                <a:spcPct val="115000"/>
              </a:lnSpc>
              <a:buClr>
                <a:srgbClr val="000000"/>
              </a:buClr>
              <a:buFont typeface="Arial" pitchFamily="-107" charset="0"/>
              <a:buChar char="•"/>
            </a:pPr>
            <a:r>
              <a:rPr lang="en-US" altLang="ja-JP" sz="3600" dirty="0">
                <a:latin typeface="Arial" pitchFamily="-107" charset="0"/>
                <a:ea typeface="ＭＳ Ｐゴシック" pitchFamily="-107" charset="-128"/>
                <a:cs typeface="Times New Roman" pitchFamily="-107" charset="0"/>
                <a:sym typeface="Times New Roman" pitchFamily="-107" charset="0"/>
              </a:rPr>
              <a:t>Group B</a:t>
            </a:r>
          </a:p>
          <a:p>
            <a:pPr marL="577808" lvl="2" indent="228600">
              <a:lnSpc>
                <a:spcPct val="115000"/>
              </a:lnSpc>
              <a:buClr>
                <a:srgbClr val="000000"/>
              </a:buClr>
              <a:buFont typeface="Arial" pitchFamily="-107" charset="0"/>
              <a:buChar char="•"/>
            </a:pPr>
            <a:r>
              <a:rPr lang="en-US" altLang="ja-JP" sz="3600" dirty="0">
                <a:latin typeface="Arial" pitchFamily="-107" charset="0"/>
                <a:ea typeface="ＭＳ Ｐゴシック" pitchFamily="-107" charset="-128"/>
                <a:cs typeface="Times New Roman" pitchFamily="-107" charset="0"/>
                <a:sym typeface="Times New Roman" pitchFamily="-107" charset="0"/>
              </a:rPr>
              <a:t>Group C</a:t>
            </a:r>
          </a:p>
          <a:p>
            <a:pPr marL="577808" lvl="2" indent="228600">
              <a:lnSpc>
                <a:spcPct val="115000"/>
              </a:lnSpc>
              <a:buClr>
                <a:srgbClr val="000000"/>
              </a:buClr>
              <a:buFont typeface="Arial" pitchFamily="-107" charset="0"/>
              <a:buChar char="•"/>
            </a:pPr>
            <a:r>
              <a:rPr lang="en-US" altLang="ja-JP" sz="3600" dirty="0">
                <a:latin typeface="Arial" pitchFamily="-107" charset="0"/>
                <a:ea typeface="ＭＳ Ｐゴシック" pitchFamily="-107" charset="-128"/>
                <a:cs typeface="Times New Roman" pitchFamily="-107" charset="0"/>
                <a:sym typeface="Times New Roman" pitchFamily="-107" charset="0"/>
              </a:rPr>
              <a:t>Group </a:t>
            </a:r>
            <a:r>
              <a:rPr lang="en-US" altLang="ja-JP" sz="3600" dirty="0" smtClean="0">
                <a:latin typeface="Arial" pitchFamily="-107" charset="0"/>
                <a:ea typeface="ＭＳ Ｐゴシック" pitchFamily="-107" charset="-128"/>
                <a:cs typeface="Times New Roman" pitchFamily="-107" charset="0"/>
                <a:sym typeface="Times New Roman" pitchFamily="-107" charset="0"/>
              </a:rPr>
              <a:t>D</a:t>
            </a:r>
            <a:endParaRPr lang="en-US" altLang="ja-JP" sz="3600" dirty="0" smtClean="0">
              <a:latin typeface="Arial" pitchFamily="-107" charset="0"/>
              <a:ea typeface="ＭＳ Ｐゴシック" pitchFamily="-107" charset="-128"/>
              <a:cs typeface="Times New Roman" pitchFamily="-107" charset="0"/>
            </a:endParaRPr>
          </a:p>
          <a:p>
            <a:pPr indent="-152400"/>
            <a:endParaRPr lang="ja-JP" altLang="en-US" sz="3600" dirty="0">
              <a:latin typeface="Arial" pitchFamily="-107" charset="0"/>
              <a:ea typeface="ＭＳ Ｐゴシック" pitchFamily="-107" charset="-128"/>
              <a:cs typeface="Times New Roman" pitchFamily="-107" charset="0"/>
            </a:endParaRPr>
          </a:p>
        </p:txBody>
      </p:sp>
      <p:cxnSp>
        <p:nvCxnSpPr>
          <p:cNvPr id="3" name="Straight Connector 2"/>
          <p:cNvCxnSpPr/>
          <p:nvPr/>
        </p:nvCxnSpPr>
        <p:spPr>
          <a:xfrm>
            <a:off x="2784476" y="3861824"/>
            <a:ext cx="3293452" cy="1588"/>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2394" y="4547120"/>
            <a:ext cx="3265534" cy="1588"/>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28166" y="5228374"/>
            <a:ext cx="3249762" cy="1588"/>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12394" y="5926561"/>
            <a:ext cx="3265534" cy="1588"/>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397" name="TextBox 4"/>
          <p:cNvSpPr txBox="1">
            <a:spLocks noChangeArrowheads="1"/>
          </p:cNvSpPr>
          <p:nvPr/>
        </p:nvSpPr>
        <p:spPr bwMode="auto">
          <a:xfrm>
            <a:off x="3420112" y="3577253"/>
            <a:ext cx="1604676" cy="461665"/>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2400" dirty="0"/>
              <a:t>interaction</a:t>
            </a:r>
          </a:p>
        </p:txBody>
      </p:sp>
      <p:sp>
        <p:nvSpPr>
          <p:cNvPr id="16398" name="TextBox 16"/>
          <p:cNvSpPr txBox="1">
            <a:spLocks noChangeArrowheads="1"/>
          </p:cNvSpPr>
          <p:nvPr/>
        </p:nvSpPr>
        <p:spPr bwMode="auto">
          <a:xfrm>
            <a:off x="3440270" y="4247204"/>
            <a:ext cx="1604676" cy="461665"/>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2400" dirty="0"/>
              <a:t>interaction</a:t>
            </a:r>
          </a:p>
        </p:txBody>
      </p:sp>
      <p:sp>
        <p:nvSpPr>
          <p:cNvPr id="16399" name="TextBox 17"/>
          <p:cNvSpPr txBox="1">
            <a:spLocks noChangeArrowheads="1"/>
          </p:cNvSpPr>
          <p:nvPr/>
        </p:nvSpPr>
        <p:spPr bwMode="auto">
          <a:xfrm>
            <a:off x="3440270" y="4942938"/>
            <a:ext cx="1604676" cy="461665"/>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2400" dirty="0" smtClean="0"/>
              <a:t>interaction</a:t>
            </a:r>
            <a:endParaRPr lang="en-US" sz="2400" dirty="0"/>
          </a:p>
        </p:txBody>
      </p:sp>
      <p:sp>
        <p:nvSpPr>
          <p:cNvPr id="16400" name="TextBox 18"/>
          <p:cNvSpPr txBox="1">
            <a:spLocks noChangeArrowheads="1"/>
          </p:cNvSpPr>
          <p:nvPr/>
        </p:nvSpPr>
        <p:spPr bwMode="auto">
          <a:xfrm>
            <a:off x="3420112" y="5633841"/>
            <a:ext cx="1604676" cy="461665"/>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2400" dirty="0"/>
              <a:t>interaction</a:t>
            </a:r>
          </a:p>
        </p:txBody>
      </p:sp>
      <p:pic>
        <p:nvPicPr>
          <p:cNvPr id="16" name="Picture 15" descr="facebook-successful-in-raising-over-10-million-in-two-days-towards-nepal-earthquake-disaster.jpg"/>
          <p:cNvPicPr>
            <a:picLocks noChangeAspect="1"/>
          </p:cNvPicPr>
          <p:nvPr/>
        </p:nvPicPr>
        <p:blipFill>
          <a:blip r:embed="rId3"/>
          <a:srcRect l="21105" r="21487"/>
          <a:stretch>
            <a:fillRect/>
          </a:stretch>
        </p:blipFill>
        <p:spPr>
          <a:xfrm>
            <a:off x="3237420" y="1518859"/>
            <a:ext cx="1112493" cy="1090063"/>
          </a:xfrm>
          <a:prstGeom prst="rect">
            <a:avLst/>
          </a:prstGeom>
        </p:spPr>
      </p:pic>
      <p:pic>
        <p:nvPicPr>
          <p:cNvPr id="19" name="Picture 18" descr="VideoLogo.jpg"/>
          <p:cNvPicPr>
            <a:picLocks noChangeAspect="1"/>
          </p:cNvPicPr>
          <p:nvPr/>
        </p:nvPicPr>
        <p:blipFill>
          <a:blip r:embed="rId4"/>
          <a:srcRect l="8940" t="9761" r="9766" b="8342"/>
          <a:stretch>
            <a:fillRect/>
          </a:stretch>
        </p:blipFill>
        <p:spPr>
          <a:xfrm>
            <a:off x="4564510" y="1473001"/>
            <a:ext cx="1225557" cy="1208594"/>
          </a:xfrm>
          <a:prstGeom prst="rect">
            <a:avLst/>
          </a:prstGeom>
        </p:spPr>
      </p:pic>
      <p:pic>
        <p:nvPicPr>
          <p:cNvPr id="20" name="Picture 19" descr="Screen Shot 2014-07-16 at 7.55.06 PM.png"/>
          <p:cNvPicPr>
            <a:picLocks noChangeAspect="1"/>
          </p:cNvPicPr>
          <p:nvPr/>
        </p:nvPicPr>
        <p:blipFill>
          <a:blip r:embed="rId5"/>
          <a:stretch>
            <a:fillRect/>
          </a:stretch>
        </p:blipFill>
        <p:spPr>
          <a:xfrm>
            <a:off x="1066800" y="665704"/>
            <a:ext cx="1454986" cy="1935058"/>
          </a:xfrm>
          <a:prstGeom prst="rect">
            <a:avLst/>
          </a:prstGeom>
        </p:spPr>
      </p:pic>
      <p:pic>
        <p:nvPicPr>
          <p:cNvPr id="21" name="Picture 20" descr="99-99036.jpg"/>
          <p:cNvPicPr>
            <a:picLocks noChangeAspect="1"/>
          </p:cNvPicPr>
          <p:nvPr/>
        </p:nvPicPr>
        <p:blipFill>
          <a:blip r:embed="rId6"/>
          <a:stretch>
            <a:fillRect/>
          </a:stretch>
        </p:blipFill>
        <p:spPr>
          <a:xfrm>
            <a:off x="6519592" y="926205"/>
            <a:ext cx="1755434" cy="1755434"/>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6 at 7.55.06 PM.png"/>
          <p:cNvPicPr>
            <a:picLocks noChangeAspect="1"/>
          </p:cNvPicPr>
          <p:nvPr/>
        </p:nvPicPr>
        <p:blipFill>
          <a:blip r:embed="rId3"/>
          <a:stretch>
            <a:fillRect/>
          </a:stretch>
        </p:blipFill>
        <p:spPr>
          <a:xfrm>
            <a:off x="0" y="1953328"/>
            <a:ext cx="998862" cy="1328436"/>
          </a:xfrm>
          <a:prstGeom prst="rect">
            <a:avLst/>
          </a:prstGeom>
        </p:spPr>
      </p:pic>
      <p:sp>
        <p:nvSpPr>
          <p:cNvPr id="11" name="Rectangle 10"/>
          <p:cNvSpPr/>
          <p:nvPr/>
        </p:nvSpPr>
        <p:spPr>
          <a:xfrm>
            <a:off x="4954646" y="1636844"/>
            <a:ext cx="3649964" cy="461665"/>
          </a:xfrm>
          <a:prstGeom prst="rect">
            <a:avLst/>
          </a:prstGeom>
        </p:spPr>
        <p:txBody>
          <a:bodyPr wrap="square">
            <a:spAutoFit/>
          </a:bodyPr>
          <a:lstStyle/>
          <a:p>
            <a:r>
              <a:rPr lang="en-US" sz="2400" dirty="0" smtClean="0">
                <a:ea typeface="ＭＳ Ｐゴシック" pitchFamily="-107" charset="-128"/>
              </a:rPr>
              <a:t>Japanese page group 1 </a:t>
            </a:r>
            <a:endParaRPr lang="ja-JP" altLang="en-US" sz="2400" dirty="0"/>
          </a:p>
        </p:txBody>
      </p:sp>
      <p:sp>
        <p:nvSpPr>
          <p:cNvPr id="16" name="Rectangle 15"/>
          <p:cNvSpPr/>
          <p:nvPr/>
        </p:nvSpPr>
        <p:spPr>
          <a:xfrm>
            <a:off x="998862" y="1666006"/>
            <a:ext cx="3093665" cy="461665"/>
          </a:xfrm>
          <a:prstGeom prst="rect">
            <a:avLst/>
          </a:prstGeom>
        </p:spPr>
        <p:txBody>
          <a:bodyPr wrap="none">
            <a:spAutoFit/>
          </a:bodyPr>
          <a:lstStyle/>
          <a:p>
            <a:r>
              <a:rPr lang="en-US" altLang="ja-JP" sz="2400" dirty="0" smtClean="0"/>
              <a:t>English page group 1</a:t>
            </a:r>
            <a:endParaRPr lang="ja-JP" altLang="en-US" sz="2400" dirty="0"/>
          </a:p>
        </p:txBody>
      </p:sp>
      <p:pic>
        <p:nvPicPr>
          <p:cNvPr id="17" name="Picture 16" descr="Screen Shot 2015-06-06 at 7.35.12 AM.png"/>
          <p:cNvPicPr>
            <a:picLocks noChangeAspect="1"/>
          </p:cNvPicPr>
          <p:nvPr/>
        </p:nvPicPr>
        <p:blipFill>
          <a:blip r:embed="rId4"/>
          <a:srcRect t="8592"/>
          <a:stretch>
            <a:fillRect/>
          </a:stretch>
        </p:blipFill>
        <p:spPr>
          <a:xfrm>
            <a:off x="846465" y="2320813"/>
            <a:ext cx="3283878" cy="4411680"/>
          </a:xfrm>
          <a:prstGeom prst="rect">
            <a:avLst/>
          </a:prstGeom>
        </p:spPr>
      </p:pic>
      <p:pic>
        <p:nvPicPr>
          <p:cNvPr id="18" name="Picture 17" descr="Screen Shot 2015-06-06 at 7.40.15 AM.png"/>
          <p:cNvPicPr>
            <a:picLocks noChangeAspect="1"/>
          </p:cNvPicPr>
          <p:nvPr/>
        </p:nvPicPr>
        <p:blipFill>
          <a:blip r:embed="rId5"/>
          <a:srcRect t="7835"/>
          <a:stretch>
            <a:fillRect/>
          </a:stretch>
        </p:blipFill>
        <p:spPr>
          <a:xfrm>
            <a:off x="4954646" y="2288294"/>
            <a:ext cx="3654447" cy="4444199"/>
          </a:xfrm>
          <a:prstGeom prst="rect">
            <a:avLst/>
          </a:prstGeom>
        </p:spPr>
      </p:pic>
      <p:pic>
        <p:nvPicPr>
          <p:cNvPr id="19" name="Picture 18" descr="Screen Shot 2015-06-06 at 7.53.52 AM.png"/>
          <p:cNvPicPr>
            <a:picLocks noChangeAspect="1"/>
          </p:cNvPicPr>
          <p:nvPr/>
        </p:nvPicPr>
        <p:blipFill>
          <a:blip r:embed="rId6"/>
          <a:srcRect b="73699"/>
          <a:stretch>
            <a:fillRect/>
          </a:stretch>
        </p:blipFill>
        <p:spPr>
          <a:xfrm>
            <a:off x="1200818" y="803614"/>
            <a:ext cx="6578600" cy="627972"/>
          </a:xfrm>
          <a:prstGeom prst="rect">
            <a:avLst/>
          </a:prstGeom>
        </p:spPr>
      </p:pic>
      <p:pic>
        <p:nvPicPr>
          <p:cNvPr id="14" name="Picture 13" descr="facebook-successful-in-raising-over-10-million-in-two-days-towards-nepal-earthquake-disaster.jpg"/>
          <p:cNvPicPr>
            <a:picLocks noChangeAspect="1"/>
          </p:cNvPicPr>
          <p:nvPr/>
        </p:nvPicPr>
        <p:blipFill>
          <a:blip r:embed="rId7"/>
          <a:srcRect l="21105" r="21487"/>
          <a:stretch>
            <a:fillRect/>
          </a:stretch>
        </p:blipFill>
        <p:spPr>
          <a:xfrm>
            <a:off x="197653" y="184834"/>
            <a:ext cx="1112493" cy="1090063"/>
          </a:xfrm>
          <a:prstGeom prst="rect">
            <a:avLst/>
          </a:prstGeom>
        </p:spPr>
      </p:pic>
      <p:pic>
        <p:nvPicPr>
          <p:cNvPr id="15" name="Picture 14" descr="VideoLogo.jpg"/>
          <p:cNvPicPr>
            <a:picLocks noChangeAspect="1"/>
          </p:cNvPicPr>
          <p:nvPr/>
        </p:nvPicPr>
        <p:blipFill>
          <a:blip r:embed="rId8"/>
          <a:srcRect l="8940" t="9761" r="9766" b="8342"/>
          <a:stretch>
            <a:fillRect/>
          </a:stretch>
        </p:blipFill>
        <p:spPr>
          <a:xfrm>
            <a:off x="7773447" y="167901"/>
            <a:ext cx="1225557" cy="1208594"/>
          </a:xfrm>
          <a:prstGeom prst="rect">
            <a:avLst/>
          </a:prstGeom>
        </p:spPr>
      </p:pic>
      <p:pic>
        <p:nvPicPr>
          <p:cNvPr id="8" name="Picture 7" descr="99-99036.jpg"/>
          <p:cNvPicPr>
            <a:picLocks noChangeAspect="1"/>
          </p:cNvPicPr>
          <p:nvPr/>
        </p:nvPicPr>
        <p:blipFill>
          <a:blip r:embed="rId9"/>
          <a:stretch>
            <a:fillRect/>
          </a:stretch>
        </p:blipFill>
        <p:spPr>
          <a:xfrm>
            <a:off x="8182601" y="2135894"/>
            <a:ext cx="887753" cy="8877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smtClean="0"/>
              <a:t>Facebook</a:t>
            </a:r>
            <a:r>
              <a:rPr lang="en-US" altLang="ja-JP" smtClean="0"/>
              <a:t> Video</a:t>
            </a:r>
            <a:endParaRPr lang="ja-JP" altLang="en-US" dirty="0"/>
          </a:p>
        </p:txBody>
      </p:sp>
      <p:sp>
        <p:nvSpPr>
          <p:cNvPr id="4" name="Content Placeholder 3"/>
          <p:cNvSpPr>
            <a:spLocks noGrp="1"/>
          </p:cNvSpPr>
          <p:nvPr>
            <p:ph idx="1"/>
          </p:nvPr>
        </p:nvSpPr>
        <p:spPr/>
        <p:txBody>
          <a:bodyPr/>
          <a:lstStyle/>
          <a:p>
            <a:endParaRPr lang="ja-JP" alt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ja-JP" dirty="0" smtClean="0"/>
              <a:t>Timeline &amp; Instruments</a:t>
            </a:r>
            <a:endParaRPr lang="ja-JP" altLang="en-US" cap="small" dirty="0">
              <a:solidFill>
                <a:srgbClr val="FF0000"/>
              </a:solidFill>
            </a:endParaRPr>
          </a:p>
        </p:txBody>
      </p:sp>
      <p:sp>
        <p:nvSpPr>
          <p:cNvPr id="16" name="Content Placeholder 15"/>
          <p:cNvSpPr>
            <a:spLocks noGrp="1"/>
          </p:cNvSpPr>
          <p:nvPr>
            <p:ph sz="half" idx="2"/>
          </p:nvPr>
        </p:nvSpPr>
        <p:spPr>
          <a:xfrm>
            <a:off x="498474" y="1506992"/>
            <a:ext cx="7556313" cy="4809142"/>
          </a:xfrm>
          <a:ln>
            <a:noFill/>
          </a:ln>
        </p:spPr>
        <p:txBody>
          <a:bodyPr>
            <a:noAutofit/>
          </a:bodyPr>
          <a:lstStyle/>
          <a:p>
            <a:pPr marL="0" indent="0">
              <a:buNone/>
            </a:pPr>
            <a:r>
              <a:rPr lang="en-US" altLang="ja-JP" sz="3200" b="1" dirty="0" smtClean="0">
                <a:solidFill>
                  <a:srgbClr val="000000"/>
                </a:solidFill>
              </a:rPr>
              <a:t>Pre-project phase</a:t>
            </a:r>
            <a:r>
              <a:rPr lang="en-US" altLang="ja-JP" sz="3200" dirty="0" smtClean="0">
                <a:solidFill>
                  <a:srgbClr val="000000"/>
                </a:solidFill>
              </a:rPr>
              <a:t> </a:t>
            </a:r>
          </a:p>
          <a:p>
            <a:pPr lvl="1"/>
            <a:r>
              <a:rPr lang="en-US" altLang="ja-JP" sz="3200" dirty="0" smtClean="0">
                <a:solidFill>
                  <a:srgbClr val="000000"/>
                </a:solidFill>
              </a:rPr>
              <a:t>Questionnaire 1 (October, 2014)</a:t>
            </a:r>
          </a:p>
          <a:p>
            <a:pPr marL="0" indent="0">
              <a:buNone/>
            </a:pPr>
            <a:r>
              <a:rPr lang="en-US" altLang="ja-JP" sz="3200" b="1" dirty="0" smtClean="0">
                <a:solidFill>
                  <a:srgbClr val="000000"/>
                </a:solidFill>
              </a:rPr>
              <a:t>Project phase </a:t>
            </a:r>
            <a:r>
              <a:rPr lang="en-US" altLang="ja-JP" sz="3200" dirty="0" smtClean="0">
                <a:solidFill>
                  <a:srgbClr val="000000"/>
                </a:solidFill>
              </a:rPr>
              <a:t>(October-December)</a:t>
            </a:r>
            <a:endParaRPr lang="en-US" altLang="ja-JP" sz="2800" dirty="0" smtClean="0">
              <a:solidFill>
                <a:srgbClr val="000000"/>
              </a:solidFill>
            </a:endParaRPr>
          </a:p>
          <a:p>
            <a:pPr marL="0" indent="0">
              <a:buNone/>
            </a:pPr>
            <a:r>
              <a:rPr lang="en-US" altLang="ja-JP" sz="3200" b="1" dirty="0" smtClean="0">
                <a:solidFill>
                  <a:srgbClr val="000000"/>
                </a:solidFill>
              </a:rPr>
              <a:t>Post-project phase</a:t>
            </a:r>
          </a:p>
          <a:p>
            <a:pPr lvl="1"/>
            <a:r>
              <a:rPr lang="en-US" altLang="ja-JP" sz="3200" dirty="0" smtClean="0">
                <a:solidFill>
                  <a:srgbClr val="000000"/>
                </a:solidFill>
              </a:rPr>
              <a:t>Questionnaire 2 (February, 2015)</a:t>
            </a:r>
          </a:p>
          <a:p>
            <a:pPr lvl="1"/>
            <a:r>
              <a:rPr lang="en-US" altLang="ja-JP" sz="3200" dirty="0" smtClean="0">
                <a:solidFill>
                  <a:srgbClr val="000000"/>
                </a:solidFill>
              </a:rPr>
              <a:t>Reflection Log (February, 2015)</a:t>
            </a:r>
          </a:p>
          <a:p>
            <a:pPr lvl="1"/>
            <a:r>
              <a:rPr lang="en-US" altLang="ja-JP" sz="3200" dirty="0" smtClean="0">
                <a:solidFill>
                  <a:srgbClr val="000000"/>
                </a:solidFill>
              </a:rPr>
              <a:t>Questionnaire 3 (April, 2015)</a:t>
            </a:r>
          </a:p>
        </p:txBody>
      </p:sp>
    </p:spTree>
    <p:extLst>
      <p:ext uri="{BB962C8B-B14F-4D97-AF65-F5344CB8AC3E}">
        <p14:creationId xmlns:p14="http://schemas.microsoft.com/office/powerpoint/2010/main" val="335260915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JSPS-2013 Pre_questionnaire_Final (English).pdf"/>
          <p:cNvPicPr>
            <a:picLocks noChangeAspect="1"/>
          </p:cNvPicPr>
          <p:nvPr/>
        </p:nvPicPr>
        <p:blipFill>
          <a:blip r:embed="rId3"/>
          <a:srcRect l="3992" t="7046" r="9321" b="6132"/>
          <a:stretch>
            <a:fillRect/>
          </a:stretch>
        </p:blipFill>
        <p:spPr>
          <a:xfrm>
            <a:off x="66846" y="66857"/>
            <a:ext cx="5227542" cy="6775978"/>
          </a:xfrm>
          <a:prstGeom prst="rect">
            <a:avLst/>
          </a:prstGeom>
          <a:solidFill>
            <a:schemeClr val="bg1"/>
          </a:solidFill>
          <a:ln>
            <a:solidFill>
              <a:schemeClr val="tx1"/>
            </a:solidFill>
          </a:ln>
        </p:spPr>
      </p:pic>
      <p:sp>
        <p:nvSpPr>
          <p:cNvPr id="21" name="TextBox 10"/>
          <p:cNvSpPr txBox="1">
            <a:spLocks noChangeArrowheads="1"/>
          </p:cNvSpPr>
          <p:nvPr/>
        </p:nvSpPr>
        <p:spPr bwMode="auto">
          <a:xfrm>
            <a:off x="66846" y="2406780"/>
            <a:ext cx="1147106" cy="369332"/>
          </a:xfrm>
          <a:prstGeom prst="rect">
            <a:avLst/>
          </a:prstGeom>
          <a:solidFill>
            <a:schemeClr val="accent2">
              <a:lumMod val="40000"/>
              <a:lumOff val="60000"/>
            </a:schemeClr>
          </a:solidFill>
          <a:ln w="9525">
            <a:noFill/>
            <a:miter lim="800000"/>
            <a:headEnd/>
            <a:tailEnd/>
          </a:ln>
        </p:spPr>
        <p:txBody>
          <a:bodyPr wrap="none">
            <a:prstTxWarp prst="textNoShape">
              <a:avLst/>
            </a:prstTxWarp>
            <a:spAutoFit/>
          </a:bodyPr>
          <a:lstStyle/>
          <a:p>
            <a:pPr eaLnBrk="1" hangingPunct="1"/>
            <a:r>
              <a:rPr lang="en-US" altLang="ja-JP" dirty="0"/>
              <a:t>Section</a:t>
            </a:r>
            <a:r>
              <a:rPr lang="en-US" altLang="ja-JP" dirty="0" smtClean="0"/>
              <a:t> 1</a:t>
            </a:r>
            <a:endParaRPr lang="en-US" altLang="ja-JP" dirty="0"/>
          </a:p>
        </p:txBody>
      </p:sp>
      <p:sp>
        <p:nvSpPr>
          <p:cNvPr id="22" name="Rectangular Callout 21"/>
          <p:cNvSpPr/>
          <p:nvPr/>
        </p:nvSpPr>
        <p:spPr>
          <a:xfrm>
            <a:off x="1582540" y="2457742"/>
            <a:ext cx="1320832" cy="268817"/>
          </a:xfrm>
          <a:prstGeom prst="wedgeRectCallout">
            <a:avLst>
              <a:gd name="adj1" fmla="val -57368"/>
              <a:gd name="adj2" fmla="val 30210"/>
            </a:avLst>
          </a:prstGeom>
          <a:solidFill>
            <a:srgbClr val="639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sym typeface="Arial" charset="0"/>
              </a:rPr>
              <a:t>Motivation </a:t>
            </a:r>
            <a:endParaRPr lang="en-US" dirty="0">
              <a:sym typeface="Arial" charset="0"/>
            </a:endParaRPr>
          </a:p>
        </p:txBody>
      </p:sp>
      <p:sp>
        <p:nvSpPr>
          <p:cNvPr id="23" name="Rectangular Callout 22"/>
          <p:cNvSpPr/>
          <p:nvPr/>
        </p:nvSpPr>
        <p:spPr>
          <a:xfrm>
            <a:off x="133692" y="1248654"/>
            <a:ext cx="1448848" cy="342900"/>
          </a:xfrm>
          <a:prstGeom prst="wedgeRectCallout">
            <a:avLst>
              <a:gd name="adj1" fmla="val 7288"/>
              <a:gd name="adj2" fmla="val 219324"/>
            </a:avLst>
          </a:prstGeom>
          <a:solidFill>
            <a:srgbClr val="FFCF2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tx1"/>
                </a:solidFill>
                <a:sym typeface="Arial" charset="0"/>
              </a:rPr>
              <a:t>1.</a:t>
            </a:r>
            <a:r>
              <a:rPr lang="en-US" sz="2000" dirty="0" smtClean="0">
                <a:solidFill>
                  <a:schemeClr val="tx1"/>
                </a:solidFill>
                <a:sym typeface="Arial" charset="0"/>
              </a:rPr>
              <a:t> disagree</a:t>
            </a:r>
            <a:endParaRPr lang="en-US" sz="2000" dirty="0">
              <a:solidFill>
                <a:schemeClr val="tx1"/>
              </a:solidFill>
              <a:sym typeface="Arial" charset="0"/>
            </a:endParaRPr>
          </a:p>
        </p:txBody>
      </p:sp>
      <p:sp>
        <p:nvSpPr>
          <p:cNvPr id="24" name="Rectangular Callout 23"/>
          <p:cNvSpPr/>
          <p:nvPr/>
        </p:nvSpPr>
        <p:spPr>
          <a:xfrm>
            <a:off x="3820273" y="1426926"/>
            <a:ext cx="1152525" cy="381000"/>
          </a:xfrm>
          <a:prstGeom prst="wedgeRectCallout">
            <a:avLst>
              <a:gd name="adj1" fmla="val 27281"/>
              <a:gd name="adj2" fmla="val 143287"/>
            </a:avLst>
          </a:prstGeom>
          <a:solidFill>
            <a:srgbClr val="FFCF2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smtClean="0">
                <a:solidFill>
                  <a:srgbClr val="000000"/>
                </a:solidFill>
                <a:sym typeface="Arial" charset="0"/>
              </a:rPr>
              <a:t>5. agree</a:t>
            </a:r>
            <a:endParaRPr lang="en-US" sz="2000" dirty="0">
              <a:solidFill>
                <a:srgbClr val="000000"/>
              </a:solidFill>
              <a:sym typeface="Arial" charset="0"/>
            </a:endParaRPr>
          </a:p>
        </p:txBody>
      </p:sp>
      <p:sp>
        <p:nvSpPr>
          <p:cNvPr id="26" name="TextBox 10"/>
          <p:cNvSpPr txBox="1">
            <a:spLocks noChangeArrowheads="1"/>
          </p:cNvSpPr>
          <p:nvPr/>
        </p:nvSpPr>
        <p:spPr bwMode="auto">
          <a:xfrm>
            <a:off x="63272" y="4787580"/>
            <a:ext cx="1147106" cy="369332"/>
          </a:xfrm>
          <a:prstGeom prst="rect">
            <a:avLst/>
          </a:prstGeom>
          <a:solidFill>
            <a:schemeClr val="accent2">
              <a:lumMod val="40000"/>
              <a:lumOff val="60000"/>
            </a:schemeClr>
          </a:solidFill>
          <a:ln w="9525">
            <a:noFill/>
            <a:miter lim="800000"/>
            <a:headEnd/>
            <a:tailEnd/>
          </a:ln>
        </p:spPr>
        <p:txBody>
          <a:bodyPr wrap="none">
            <a:prstTxWarp prst="textNoShape">
              <a:avLst/>
            </a:prstTxWarp>
            <a:spAutoFit/>
          </a:bodyPr>
          <a:lstStyle/>
          <a:p>
            <a:pPr eaLnBrk="1" hangingPunct="1"/>
            <a:r>
              <a:rPr lang="en-US" altLang="ja-JP" dirty="0"/>
              <a:t>Section</a:t>
            </a:r>
            <a:r>
              <a:rPr lang="en-US" altLang="ja-JP" dirty="0" smtClean="0"/>
              <a:t> 2</a:t>
            </a:r>
            <a:endParaRPr lang="en-US" altLang="ja-JP" dirty="0"/>
          </a:p>
        </p:txBody>
      </p:sp>
      <p:sp>
        <p:nvSpPr>
          <p:cNvPr id="28" name="Rectangular Callout 27"/>
          <p:cNvSpPr/>
          <p:nvPr/>
        </p:nvSpPr>
        <p:spPr>
          <a:xfrm>
            <a:off x="5452280" y="2304642"/>
            <a:ext cx="3580310" cy="2045044"/>
          </a:xfrm>
          <a:prstGeom prst="wedgeRectCallout">
            <a:avLst>
              <a:gd name="adj1" fmla="val -20914"/>
              <a:gd name="adj2" fmla="val 50990"/>
            </a:avLst>
          </a:prstGeom>
          <a:solidFill>
            <a:srgbClr val="CCFFCC"/>
          </a:solidFill>
          <a:ln>
            <a:solidFill>
              <a:srgbClr val="639C54"/>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defRPr/>
            </a:pPr>
            <a:r>
              <a:rPr lang="en-US" sz="2400" dirty="0" smtClean="0">
                <a:solidFill>
                  <a:srgbClr val="000000"/>
                </a:solidFill>
                <a:sym typeface="Arial" charset="0"/>
              </a:rPr>
              <a:t>Q12. After I graduate from college, I will continue to study English/Japanese and try to improve.</a:t>
            </a:r>
            <a:endParaRPr lang="en-US" sz="2400" dirty="0">
              <a:solidFill>
                <a:srgbClr val="000000"/>
              </a:solidFill>
              <a:sym typeface="Arial" charset="0"/>
            </a:endParaRPr>
          </a:p>
        </p:txBody>
      </p:sp>
      <p:sp>
        <p:nvSpPr>
          <p:cNvPr id="29" name="Rectangular Callout 28"/>
          <p:cNvSpPr/>
          <p:nvPr/>
        </p:nvSpPr>
        <p:spPr>
          <a:xfrm>
            <a:off x="1534402" y="4816258"/>
            <a:ext cx="2676908" cy="296086"/>
          </a:xfrm>
          <a:prstGeom prst="wedgeRectCallout">
            <a:avLst>
              <a:gd name="adj1" fmla="val -55570"/>
              <a:gd name="adj2" fmla="val 2344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solidFill>
                  <a:schemeClr val="bg1"/>
                </a:solidFill>
                <a:sym typeface="Arial" charset="0"/>
              </a:rPr>
              <a:t>International posture </a:t>
            </a:r>
            <a:endParaRPr lang="en-US" dirty="0">
              <a:solidFill>
                <a:schemeClr val="bg1"/>
              </a:solidFill>
              <a:sym typeface="Arial" charset="0"/>
            </a:endParaRPr>
          </a:p>
        </p:txBody>
      </p:sp>
      <p:sp>
        <p:nvSpPr>
          <p:cNvPr id="30" name="Rectangular Callout 29"/>
          <p:cNvSpPr/>
          <p:nvPr/>
        </p:nvSpPr>
        <p:spPr>
          <a:xfrm>
            <a:off x="5463705" y="4689889"/>
            <a:ext cx="3580310" cy="1634380"/>
          </a:xfrm>
          <a:prstGeom prst="wedgeRectCallout">
            <a:avLst>
              <a:gd name="adj1" fmla="val -49596"/>
              <a:gd name="adj2" fmla="val -27864"/>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defRPr/>
            </a:pPr>
            <a:r>
              <a:rPr lang="en-US" sz="2400" dirty="0" smtClean="0">
                <a:solidFill>
                  <a:srgbClr val="000000"/>
                </a:solidFill>
                <a:sym typeface="Arial" charset="0"/>
              </a:rPr>
              <a:t>Q1. I want to make friends with international students studying in the US/Japan.</a:t>
            </a:r>
            <a:endParaRPr lang="en-US" sz="2400" dirty="0">
              <a:solidFill>
                <a:srgbClr val="000000"/>
              </a:solidFill>
              <a:sym typeface="Arial" charset="0"/>
            </a:endParaRPr>
          </a:p>
        </p:txBody>
      </p:sp>
      <p:sp>
        <p:nvSpPr>
          <p:cNvPr id="32" name="Oval 31"/>
          <p:cNvSpPr/>
          <p:nvPr/>
        </p:nvSpPr>
        <p:spPr>
          <a:xfrm>
            <a:off x="133692" y="4225826"/>
            <a:ext cx="709612" cy="635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ym typeface="Arial" charset="0"/>
            </a:endParaRPr>
          </a:p>
        </p:txBody>
      </p:sp>
      <p:cxnSp>
        <p:nvCxnSpPr>
          <p:cNvPr id="34" name="Straight Arrow Connector 33"/>
          <p:cNvCxnSpPr/>
          <p:nvPr/>
        </p:nvCxnSpPr>
        <p:spPr>
          <a:xfrm flipV="1">
            <a:off x="843304" y="4104562"/>
            <a:ext cx="4586694" cy="429340"/>
          </a:xfrm>
          <a:prstGeom prst="straightConnector1">
            <a:avLst/>
          </a:prstGeom>
          <a:ln w="38100">
            <a:solidFill>
              <a:srgbClr val="639C54"/>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33692" y="5114927"/>
            <a:ext cx="709612" cy="63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ym typeface="Arial" charset="0"/>
            </a:endParaRPr>
          </a:p>
        </p:txBody>
      </p:sp>
      <p:cxnSp>
        <p:nvCxnSpPr>
          <p:cNvPr id="41" name="Straight Arrow Connector 40"/>
          <p:cNvCxnSpPr/>
          <p:nvPr/>
        </p:nvCxnSpPr>
        <p:spPr>
          <a:xfrm>
            <a:off x="843304" y="5456060"/>
            <a:ext cx="4586694" cy="158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itle 9"/>
          <p:cNvSpPr txBox="1">
            <a:spLocks/>
          </p:cNvSpPr>
          <p:nvPr/>
        </p:nvSpPr>
        <p:spPr>
          <a:xfrm>
            <a:off x="2760133" y="193247"/>
            <a:ext cx="4267200" cy="788894"/>
          </a:xfrm>
          <a:prstGeom prst="rect">
            <a:avLst/>
          </a:prstGeom>
          <a:solidFill>
            <a:schemeClr val="accent1">
              <a:lumMod val="40000"/>
              <a:lumOff val="60000"/>
            </a:schemeClr>
          </a:solidFill>
        </p:spPr>
        <p:txBody>
          <a:bodyPr/>
          <a:lstStyle>
            <a:lvl1pPr algn="ctr" defTabSz="914290" rtl="0" eaLnBrk="1" latinLnBrk="0" hangingPunct="1">
              <a:spcBef>
                <a:spcPct val="0"/>
              </a:spcBef>
              <a:buNone/>
              <a:defRPr kumimoji="1" sz="4200" kern="1200">
                <a:solidFill>
                  <a:schemeClr val="accent1"/>
                </a:solidFill>
                <a:latin typeface="+mj-lt"/>
                <a:ea typeface="+mj-ea"/>
                <a:cs typeface="+mj-cs"/>
              </a:defRPr>
            </a:lvl1pPr>
          </a:lstStyle>
          <a:p>
            <a:r>
              <a:rPr lang="en-US" altLang="ja-JP" dirty="0" smtClean="0"/>
              <a:t>Questionnaire</a:t>
            </a:r>
            <a:endParaRPr lang="ja-JP" altLang="en-US" cap="small" dirty="0">
              <a:solidFill>
                <a:srgbClr val="FF0000"/>
              </a:solidFill>
            </a:endParaRPr>
          </a:p>
        </p:txBody>
      </p:sp>
    </p:spTree>
    <p:extLst>
      <p:ext uri="{BB962C8B-B14F-4D97-AF65-F5344CB8AC3E}">
        <p14:creationId xmlns:p14="http://schemas.microsoft.com/office/powerpoint/2010/main" val="23072656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ular Callout 47"/>
          <p:cNvSpPr/>
          <p:nvPr/>
        </p:nvSpPr>
        <p:spPr>
          <a:xfrm>
            <a:off x="6151380" y="1709665"/>
            <a:ext cx="2881210" cy="1941834"/>
          </a:xfrm>
          <a:prstGeom prst="wedgeRectCallout">
            <a:avLst>
              <a:gd name="adj1" fmla="val -49596"/>
              <a:gd name="adj2" fmla="val -27864"/>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US" sz="2400" dirty="0" smtClean="0">
                <a:solidFill>
                  <a:srgbClr val="000000"/>
                </a:solidFill>
                <a:sym typeface="Arial" charset="0"/>
              </a:rPr>
              <a:t>Q1. </a:t>
            </a:r>
            <a:r>
              <a:rPr lang="en-US" sz="2400" dirty="0">
                <a:solidFill>
                  <a:srgbClr val="000000"/>
                </a:solidFill>
              </a:rPr>
              <a:t>I can name three things that </a:t>
            </a:r>
            <a:r>
              <a:rPr lang="en-US" sz="2400" dirty="0" smtClean="0">
                <a:solidFill>
                  <a:srgbClr val="000000"/>
                </a:solidFill>
              </a:rPr>
              <a:t>an American/Japanese </a:t>
            </a:r>
            <a:r>
              <a:rPr lang="en-US" sz="2400" dirty="0">
                <a:solidFill>
                  <a:srgbClr val="000000"/>
                </a:solidFill>
              </a:rPr>
              <a:t>college student might do for fun. </a:t>
            </a:r>
            <a:endParaRPr lang="en-US" sz="2400" dirty="0">
              <a:solidFill>
                <a:srgbClr val="000000"/>
              </a:solidFill>
              <a:sym typeface="Arial" charset="0"/>
            </a:endParaRPr>
          </a:p>
        </p:txBody>
      </p:sp>
      <p:pic>
        <p:nvPicPr>
          <p:cNvPr id="16" name="Picture 15" descr="CC.pdf"/>
          <p:cNvPicPr>
            <a:picLocks noChangeAspect="1"/>
          </p:cNvPicPr>
          <p:nvPr/>
        </p:nvPicPr>
        <p:blipFill>
          <a:blip r:embed="rId3"/>
          <a:srcRect l="5477" t="10859" r="9653" b="17484"/>
          <a:stretch>
            <a:fillRect/>
          </a:stretch>
        </p:blipFill>
        <p:spPr>
          <a:xfrm>
            <a:off x="136059" y="207508"/>
            <a:ext cx="5526519" cy="6554404"/>
          </a:xfrm>
          <a:prstGeom prst="rect">
            <a:avLst/>
          </a:prstGeom>
          <a:solidFill>
            <a:schemeClr val="bg1"/>
          </a:solidFill>
          <a:ln>
            <a:solidFill>
              <a:schemeClr val="tx1"/>
            </a:solidFill>
          </a:ln>
        </p:spPr>
      </p:pic>
      <p:sp>
        <p:nvSpPr>
          <p:cNvPr id="18" name="Rectangular Callout 17"/>
          <p:cNvSpPr/>
          <p:nvPr/>
        </p:nvSpPr>
        <p:spPr>
          <a:xfrm>
            <a:off x="1895375" y="317377"/>
            <a:ext cx="2676908" cy="296086"/>
          </a:xfrm>
          <a:prstGeom prst="wedgeRectCallout">
            <a:avLst>
              <a:gd name="adj1" fmla="val -55570"/>
              <a:gd name="adj2" fmla="val 86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solidFill>
                  <a:schemeClr val="bg1"/>
                </a:solidFill>
                <a:sym typeface="Arial" charset="0"/>
              </a:rPr>
              <a:t>Cultural Competence </a:t>
            </a:r>
            <a:endParaRPr lang="en-US" dirty="0">
              <a:solidFill>
                <a:schemeClr val="bg1"/>
              </a:solidFill>
              <a:sym typeface="Arial" charset="0"/>
            </a:endParaRPr>
          </a:p>
        </p:txBody>
      </p:sp>
      <p:sp>
        <p:nvSpPr>
          <p:cNvPr id="19" name="TextBox 10"/>
          <p:cNvSpPr txBox="1">
            <a:spLocks noChangeArrowheads="1"/>
          </p:cNvSpPr>
          <p:nvPr/>
        </p:nvSpPr>
        <p:spPr bwMode="auto">
          <a:xfrm>
            <a:off x="269751" y="207508"/>
            <a:ext cx="1147106" cy="369332"/>
          </a:xfrm>
          <a:prstGeom prst="rect">
            <a:avLst/>
          </a:prstGeom>
          <a:solidFill>
            <a:schemeClr val="accent2">
              <a:lumMod val="40000"/>
              <a:lumOff val="60000"/>
            </a:schemeClr>
          </a:solidFill>
          <a:ln w="9525">
            <a:noFill/>
            <a:miter lim="800000"/>
            <a:headEnd/>
            <a:tailEnd/>
          </a:ln>
        </p:spPr>
        <p:txBody>
          <a:bodyPr wrap="none">
            <a:prstTxWarp prst="textNoShape">
              <a:avLst/>
            </a:prstTxWarp>
            <a:spAutoFit/>
          </a:bodyPr>
          <a:lstStyle/>
          <a:p>
            <a:pPr eaLnBrk="1" hangingPunct="1"/>
            <a:r>
              <a:rPr lang="en-US" altLang="ja-JP" dirty="0"/>
              <a:t>Section</a:t>
            </a:r>
            <a:r>
              <a:rPr lang="en-US" altLang="ja-JP" dirty="0" smtClean="0"/>
              <a:t> 3</a:t>
            </a:r>
            <a:endParaRPr lang="en-US" altLang="ja-JP" dirty="0"/>
          </a:p>
        </p:txBody>
      </p:sp>
      <p:sp>
        <p:nvSpPr>
          <p:cNvPr id="25" name="Rectangular Callout 24"/>
          <p:cNvSpPr/>
          <p:nvPr/>
        </p:nvSpPr>
        <p:spPr>
          <a:xfrm>
            <a:off x="4572283" y="3841999"/>
            <a:ext cx="1152525" cy="381000"/>
          </a:xfrm>
          <a:prstGeom prst="wedgeRectCallout">
            <a:avLst>
              <a:gd name="adj1" fmla="val 17614"/>
              <a:gd name="adj2" fmla="val -143309"/>
            </a:avLst>
          </a:prstGeom>
          <a:solidFill>
            <a:srgbClr val="FFCF2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smtClean="0">
                <a:solidFill>
                  <a:srgbClr val="000000"/>
                </a:solidFill>
                <a:sym typeface="Arial" charset="0"/>
              </a:rPr>
              <a:t>5. agree</a:t>
            </a:r>
            <a:endParaRPr lang="en-US" sz="2000" dirty="0">
              <a:solidFill>
                <a:srgbClr val="000000"/>
              </a:solidFill>
              <a:sym typeface="Arial" charset="0"/>
            </a:endParaRPr>
          </a:p>
        </p:txBody>
      </p:sp>
      <p:sp>
        <p:nvSpPr>
          <p:cNvPr id="27" name="Rectangular Callout 26"/>
          <p:cNvSpPr/>
          <p:nvPr/>
        </p:nvSpPr>
        <p:spPr>
          <a:xfrm>
            <a:off x="2750219" y="3308599"/>
            <a:ext cx="1448848" cy="342900"/>
          </a:xfrm>
          <a:prstGeom prst="wedgeRectCallout">
            <a:avLst>
              <a:gd name="adj1" fmla="val 70343"/>
              <a:gd name="adj2" fmla="val -14632"/>
            </a:avLst>
          </a:prstGeom>
          <a:solidFill>
            <a:srgbClr val="FFCF2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tx1"/>
                </a:solidFill>
                <a:sym typeface="Arial" charset="0"/>
              </a:rPr>
              <a:t>1.</a:t>
            </a:r>
            <a:r>
              <a:rPr lang="en-US" sz="2000" dirty="0" smtClean="0">
                <a:solidFill>
                  <a:schemeClr val="tx1"/>
                </a:solidFill>
                <a:sym typeface="Arial" charset="0"/>
              </a:rPr>
              <a:t> disagree</a:t>
            </a:r>
            <a:endParaRPr lang="en-US" sz="2000" dirty="0">
              <a:solidFill>
                <a:schemeClr val="tx1"/>
              </a:solidFill>
              <a:sym typeface="Arial" charset="0"/>
            </a:endParaRPr>
          </a:p>
        </p:txBody>
      </p:sp>
      <p:sp>
        <p:nvSpPr>
          <p:cNvPr id="31" name="Oval 30"/>
          <p:cNvSpPr/>
          <p:nvPr/>
        </p:nvSpPr>
        <p:spPr>
          <a:xfrm>
            <a:off x="133692" y="615818"/>
            <a:ext cx="709612" cy="635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ym typeface="Arial" charset="0"/>
            </a:endParaRPr>
          </a:p>
        </p:txBody>
      </p:sp>
      <p:cxnSp>
        <p:nvCxnSpPr>
          <p:cNvPr id="33" name="Straight Arrow Connector 32"/>
          <p:cNvCxnSpPr/>
          <p:nvPr/>
        </p:nvCxnSpPr>
        <p:spPr>
          <a:xfrm>
            <a:off x="843304" y="1228534"/>
            <a:ext cx="5282019" cy="937865"/>
          </a:xfrm>
          <a:prstGeom prst="straightConnector1">
            <a:avLst/>
          </a:prstGeom>
          <a:ln w="38100">
            <a:solidFill>
              <a:schemeClr val="accent5"/>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9236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ular Callout 27"/>
          <p:cNvSpPr/>
          <p:nvPr/>
        </p:nvSpPr>
        <p:spPr>
          <a:xfrm>
            <a:off x="5452280" y="2304642"/>
            <a:ext cx="3580310" cy="2045044"/>
          </a:xfrm>
          <a:prstGeom prst="wedgeRectCallout">
            <a:avLst>
              <a:gd name="adj1" fmla="val -20914"/>
              <a:gd name="adj2" fmla="val 50990"/>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defRPr/>
            </a:pPr>
            <a:r>
              <a:rPr lang="en-US" sz="2400" dirty="0" smtClean="0">
                <a:solidFill>
                  <a:srgbClr val="000000"/>
                </a:solidFill>
                <a:sym typeface="Arial" charset="0"/>
              </a:rPr>
              <a:t>Q 8. Talk in a small group of strangers.</a:t>
            </a:r>
          </a:p>
          <a:p>
            <a:pPr eaLnBrk="1" hangingPunct="1">
              <a:defRPr/>
            </a:pPr>
            <a:endParaRPr lang="en-US" sz="2400" dirty="0" smtClean="0">
              <a:solidFill>
                <a:srgbClr val="000000"/>
              </a:solidFill>
              <a:sym typeface="Arial" charset="0"/>
            </a:endParaRPr>
          </a:p>
          <a:p>
            <a:pPr eaLnBrk="1" hangingPunct="1">
              <a:defRPr/>
            </a:pPr>
            <a:r>
              <a:rPr lang="en-US" sz="2400" dirty="0" smtClean="0">
                <a:solidFill>
                  <a:srgbClr val="000000"/>
                </a:solidFill>
                <a:sym typeface="Arial" charset="0"/>
              </a:rPr>
              <a:t>Q19. Talk in a small group of friends.</a:t>
            </a:r>
            <a:endParaRPr lang="en-US" sz="2400" dirty="0">
              <a:solidFill>
                <a:srgbClr val="000000"/>
              </a:solidFill>
              <a:sym typeface="Arial" charset="0"/>
            </a:endParaRPr>
          </a:p>
        </p:txBody>
      </p:sp>
      <p:sp>
        <p:nvSpPr>
          <p:cNvPr id="30" name="Rectangular Callout 29"/>
          <p:cNvSpPr/>
          <p:nvPr/>
        </p:nvSpPr>
        <p:spPr>
          <a:xfrm>
            <a:off x="5463705" y="5291557"/>
            <a:ext cx="3580310" cy="1390123"/>
          </a:xfrm>
          <a:prstGeom prst="wedgeRectCallout">
            <a:avLst>
              <a:gd name="adj1" fmla="val -49596"/>
              <a:gd name="adj2" fmla="val -27864"/>
            </a:avLst>
          </a:prstGeom>
          <a:solidFill>
            <a:srgbClr val="D696C4"/>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hangingPunct="1">
              <a:defRPr/>
            </a:pPr>
            <a:r>
              <a:rPr lang="en-US" sz="2400" dirty="0" smtClean="0">
                <a:solidFill>
                  <a:srgbClr val="000000"/>
                </a:solidFill>
                <a:sym typeface="Arial" charset="0"/>
              </a:rPr>
              <a:t>Q7. Looking at class materials (e.g., paper handouts vs. webpage)</a:t>
            </a:r>
            <a:endParaRPr lang="en-US" sz="2400" dirty="0">
              <a:solidFill>
                <a:srgbClr val="000000"/>
              </a:solidFill>
              <a:sym typeface="Arial" charset="0"/>
            </a:endParaRPr>
          </a:p>
        </p:txBody>
      </p:sp>
      <p:pic>
        <p:nvPicPr>
          <p:cNvPr id="15" name="Picture 14" descr="Willingness.pdf"/>
          <p:cNvPicPr>
            <a:picLocks noChangeAspect="1"/>
          </p:cNvPicPr>
          <p:nvPr/>
        </p:nvPicPr>
        <p:blipFill>
          <a:blip r:embed="rId3"/>
          <a:srcRect l="5722" t="5534" r="10106" b="10864"/>
          <a:stretch>
            <a:fillRect/>
          </a:stretch>
        </p:blipFill>
        <p:spPr>
          <a:xfrm>
            <a:off x="65239" y="44568"/>
            <a:ext cx="5300491" cy="6813432"/>
          </a:xfrm>
          <a:prstGeom prst="rect">
            <a:avLst/>
          </a:prstGeom>
          <a:ln>
            <a:solidFill>
              <a:schemeClr val="tx1"/>
            </a:solidFill>
          </a:ln>
        </p:spPr>
      </p:pic>
      <p:sp>
        <p:nvSpPr>
          <p:cNvPr id="16" name="Rectangular Callout 15"/>
          <p:cNvSpPr/>
          <p:nvPr/>
        </p:nvSpPr>
        <p:spPr>
          <a:xfrm>
            <a:off x="557050" y="490998"/>
            <a:ext cx="1021916" cy="342900"/>
          </a:xfrm>
          <a:prstGeom prst="wedgeRectCallout">
            <a:avLst>
              <a:gd name="adj1" fmla="val 13829"/>
              <a:gd name="adj2" fmla="val 1218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smtClean="0">
                <a:solidFill>
                  <a:schemeClr val="bg1"/>
                </a:solidFill>
                <a:sym typeface="Arial" charset="0"/>
              </a:rPr>
              <a:t>0%</a:t>
            </a:r>
            <a:endParaRPr lang="en-US" sz="2000" dirty="0">
              <a:solidFill>
                <a:schemeClr val="bg1"/>
              </a:solidFill>
              <a:sym typeface="Arial" charset="0"/>
            </a:endParaRPr>
          </a:p>
        </p:txBody>
      </p:sp>
      <p:sp>
        <p:nvSpPr>
          <p:cNvPr id="17" name="Rectangular Callout 16"/>
          <p:cNvSpPr/>
          <p:nvPr/>
        </p:nvSpPr>
        <p:spPr>
          <a:xfrm>
            <a:off x="3864837" y="468714"/>
            <a:ext cx="1152525" cy="381000"/>
          </a:xfrm>
          <a:prstGeom prst="wedgeRectCallout">
            <a:avLst>
              <a:gd name="adj1" fmla="val -7519"/>
              <a:gd name="adj2" fmla="val 14328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smtClean="0">
                <a:solidFill>
                  <a:srgbClr val="FFFFFF"/>
                </a:solidFill>
                <a:sym typeface="Arial" charset="0"/>
              </a:rPr>
              <a:t>100%</a:t>
            </a:r>
            <a:endParaRPr lang="en-US" sz="2000" dirty="0">
              <a:solidFill>
                <a:srgbClr val="FFFFFF"/>
              </a:solidFill>
              <a:sym typeface="Arial" charset="0"/>
            </a:endParaRPr>
          </a:p>
        </p:txBody>
      </p:sp>
      <p:sp>
        <p:nvSpPr>
          <p:cNvPr id="18" name="TextBox 10"/>
          <p:cNvSpPr txBox="1">
            <a:spLocks noChangeArrowheads="1"/>
          </p:cNvSpPr>
          <p:nvPr/>
        </p:nvSpPr>
        <p:spPr bwMode="auto">
          <a:xfrm>
            <a:off x="66846" y="1537704"/>
            <a:ext cx="1147106" cy="369332"/>
          </a:xfrm>
          <a:prstGeom prst="rect">
            <a:avLst/>
          </a:prstGeom>
          <a:solidFill>
            <a:schemeClr val="accent2">
              <a:lumMod val="40000"/>
              <a:lumOff val="60000"/>
            </a:schemeClr>
          </a:solidFill>
          <a:ln w="9525">
            <a:noFill/>
            <a:miter lim="800000"/>
            <a:headEnd/>
            <a:tailEnd/>
          </a:ln>
        </p:spPr>
        <p:txBody>
          <a:bodyPr wrap="none">
            <a:prstTxWarp prst="textNoShape">
              <a:avLst/>
            </a:prstTxWarp>
            <a:spAutoFit/>
          </a:bodyPr>
          <a:lstStyle/>
          <a:p>
            <a:pPr eaLnBrk="1" hangingPunct="1"/>
            <a:r>
              <a:rPr lang="en-US" altLang="ja-JP" dirty="0"/>
              <a:t>Section</a:t>
            </a:r>
            <a:r>
              <a:rPr lang="en-US" altLang="ja-JP" dirty="0" smtClean="0"/>
              <a:t> 4</a:t>
            </a:r>
            <a:endParaRPr lang="en-US" altLang="ja-JP" dirty="0"/>
          </a:p>
        </p:txBody>
      </p:sp>
      <p:sp>
        <p:nvSpPr>
          <p:cNvPr id="19" name="TextBox 10"/>
          <p:cNvSpPr txBox="1">
            <a:spLocks noChangeArrowheads="1"/>
          </p:cNvSpPr>
          <p:nvPr/>
        </p:nvSpPr>
        <p:spPr bwMode="auto">
          <a:xfrm>
            <a:off x="133692" y="5749927"/>
            <a:ext cx="1147106" cy="369332"/>
          </a:xfrm>
          <a:prstGeom prst="rect">
            <a:avLst/>
          </a:prstGeom>
          <a:solidFill>
            <a:schemeClr val="accent2">
              <a:lumMod val="40000"/>
              <a:lumOff val="60000"/>
            </a:schemeClr>
          </a:solidFill>
          <a:ln w="9525">
            <a:noFill/>
            <a:miter lim="800000"/>
            <a:headEnd/>
            <a:tailEnd/>
          </a:ln>
        </p:spPr>
        <p:txBody>
          <a:bodyPr wrap="none">
            <a:prstTxWarp prst="textNoShape">
              <a:avLst/>
            </a:prstTxWarp>
            <a:spAutoFit/>
          </a:bodyPr>
          <a:lstStyle/>
          <a:p>
            <a:pPr eaLnBrk="1" hangingPunct="1"/>
            <a:r>
              <a:rPr lang="en-US" altLang="ja-JP" dirty="0"/>
              <a:t>Section</a:t>
            </a:r>
            <a:r>
              <a:rPr lang="en-US" altLang="ja-JP" dirty="0" smtClean="0"/>
              <a:t> 5</a:t>
            </a:r>
            <a:endParaRPr lang="en-US" altLang="ja-JP" dirty="0"/>
          </a:p>
        </p:txBody>
      </p:sp>
      <p:sp>
        <p:nvSpPr>
          <p:cNvPr id="25" name="Oval 24"/>
          <p:cNvSpPr/>
          <p:nvPr/>
        </p:nvSpPr>
        <p:spPr>
          <a:xfrm>
            <a:off x="133692" y="4225826"/>
            <a:ext cx="709612" cy="635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ym typeface="Arial" charset="0"/>
            </a:endParaRPr>
          </a:p>
        </p:txBody>
      </p:sp>
      <p:cxnSp>
        <p:nvCxnSpPr>
          <p:cNvPr id="27" name="Straight Arrow Connector 26"/>
          <p:cNvCxnSpPr/>
          <p:nvPr/>
        </p:nvCxnSpPr>
        <p:spPr>
          <a:xfrm flipV="1">
            <a:off x="843304" y="4104562"/>
            <a:ext cx="4586694" cy="429340"/>
          </a:xfrm>
          <a:prstGeom prst="straightConnector1">
            <a:avLst/>
          </a:prstGeom>
          <a:ln w="38100">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33692" y="6229127"/>
            <a:ext cx="709612" cy="635000"/>
          </a:xfrm>
          <a:prstGeom prst="ellipse">
            <a:avLst/>
          </a:prstGeom>
          <a:noFill/>
          <a:ln>
            <a:solidFill>
              <a:srgbClr val="9B22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ym typeface="Arial" charset="0"/>
            </a:endParaRPr>
          </a:p>
        </p:txBody>
      </p:sp>
      <p:cxnSp>
        <p:nvCxnSpPr>
          <p:cNvPr id="33" name="Straight Arrow Connector 32"/>
          <p:cNvCxnSpPr/>
          <p:nvPr/>
        </p:nvCxnSpPr>
        <p:spPr>
          <a:xfrm>
            <a:off x="843304" y="6481124"/>
            <a:ext cx="4586694" cy="1588"/>
          </a:xfrm>
          <a:prstGeom prst="straightConnector1">
            <a:avLst/>
          </a:prstGeom>
          <a:ln w="38100">
            <a:solidFill>
              <a:srgbClr val="9B227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5" name="Rectangular Callout 34"/>
          <p:cNvSpPr/>
          <p:nvPr/>
        </p:nvSpPr>
        <p:spPr>
          <a:xfrm>
            <a:off x="1561344" y="5291557"/>
            <a:ext cx="3456018" cy="827702"/>
          </a:xfrm>
          <a:prstGeom prst="wedgeRectCallout">
            <a:avLst>
              <a:gd name="adj1" fmla="val -47246"/>
              <a:gd name="adj2" fmla="val 38500"/>
            </a:avLst>
          </a:prstGeom>
          <a:solidFill>
            <a:srgbClr val="9B227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chemeClr val="bg1"/>
                </a:solidFill>
                <a:sym typeface="Arial" charset="0"/>
              </a:rPr>
              <a:t>Willingness to use technology </a:t>
            </a:r>
            <a:endParaRPr lang="en-US" sz="2400" dirty="0">
              <a:solidFill>
                <a:schemeClr val="bg1"/>
              </a:solidFill>
              <a:sym typeface="Arial" charset="0"/>
            </a:endParaRPr>
          </a:p>
        </p:txBody>
      </p:sp>
      <p:sp>
        <p:nvSpPr>
          <p:cNvPr id="37" name="Rectangular Callout 36"/>
          <p:cNvSpPr/>
          <p:nvPr/>
        </p:nvSpPr>
        <p:spPr>
          <a:xfrm>
            <a:off x="1601248" y="1638219"/>
            <a:ext cx="3140086" cy="834048"/>
          </a:xfrm>
          <a:prstGeom prst="wedgeRectCallout">
            <a:avLst>
              <a:gd name="adj1" fmla="val -55040"/>
              <a:gd name="adj2" fmla="val 5341"/>
            </a:avLst>
          </a:prstGeom>
          <a:solidFill>
            <a:schemeClr val="accent3">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0000FF"/>
                </a:solidFill>
                <a:sym typeface="Arial" charset="0"/>
              </a:rPr>
              <a:t>L2 Willingness to communicate </a:t>
            </a:r>
            <a:endParaRPr lang="en-US" sz="2400" dirty="0">
              <a:solidFill>
                <a:srgbClr val="0000FF"/>
              </a:solidFill>
              <a:sym typeface="Arial" charset="0"/>
            </a:endParaRPr>
          </a:p>
        </p:txBody>
      </p:sp>
    </p:spTree>
    <p:extLst>
      <p:ext uri="{BB962C8B-B14F-4D97-AF65-F5344CB8AC3E}">
        <p14:creationId xmlns:p14="http://schemas.microsoft.com/office/powerpoint/2010/main" val="20841446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0" y="3285067"/>
          <a:ext cx="9105900" cy="2145454"/>
        </p:xfrm>
        <a:graphic>
          <a:graphicData uri="http://schemas.openxmlformats.org/drawingml/2006/table">
            <a:tbl>
              <a:tblPr firstRow="1" bandRow="1">
                <a:tableStyleId>{5C22544A-7EE6-4342-B048-85BDC9FD1C3A}</a:tableStyleId>
              </a:tblPr>
              <a:tblGrid>
                <a:gridCol w="1744133"/>
                <a:gridCol w="1490134"/>
                <a:gridCol w="1676400"/>
                <a:gridCol w="1439333"/>
                <a:gridCol w="1456267"/>
                <a:gridCol w="1299633"/>
              </a:tblGrid>
              <a:tr h="544417">
                <a:tc>
                  <a:txBody>
                    <a:bodyPr/>
                    <a:lstStyle/>
                    <a:p>
                      <a:endParaRPr kumimoji="1" lang="ja-JP" altLang="en-US" dirty="0"/>
                    </a:p>
                  </a:txBody>
                  <a:tcPr/>
                </a:tc>
                <a:tc>
                  <a:txBody>
                    <a:bodyPr/>
                    <a:lstStyle/>
                    <a:p>
                      <a:r>
                        <a:rPr kumimoji="1" lang="en-US" altLang="ja-JP" dirty="0" smtClean="0"/>
                        <a:t>Motivation</a:t>
                      </a:r>
                      <a:endParaRPr kumimoji="1" lang="ja-JP" altLang="en-US" dirty="0"/>
                    </a:p>
                  </a:txBody>
                  <a:tcPr/>
                </a:tc>
                <a:tc>
                  <a:txBody>
                    <a:bodyPr/>
                    <a:lstStyle/>
                    <a:p>
                      <a:r>
                        <a:rPr kumimoji="1" lang="en-US" altLang="ja-JP" dirty="0" smtClean="0"/>
                        <a:t>I-Posture</a:t>
                      </a:r>
                      <a:endParaRPr kumimoji="1" lang="ja-JP" altLang="en-US" dirty="0"/>
                    </a:p>
                  </a:txBody>
                  <a:tcPr/>
                </a:tc>
                <a:tc>
                  <a:txBody>
                    <a:bodyPr/>
                    <a:lstStyle/>
                    <a:p>
                      <a:r>
                        <a:rPr kumimoji="1" lang="en-US" altLang="ja-JP" dirty="0" smtClean="0"/>
                        <a:t>WTC</a:t>
                      </a:r>
                      <a:endParaRPr kumimoji="1" lang="ja-JP" altLang="en-US" dirty="0"/>
                    </a:p>
                  </a:txBody>
                  <a:tcPr/>
                </a:tc>
                <a:tc>
                  <a:txBody>
                    <a:bodyPr/>
                    <a:lstStyle/>
                    <a:p>
                      <a:r>
                        <a:rPr kumimoji="1" lang="en-US" altLang="ja-JP" dirty="0" smtClean="0"/>
                        <a:t>WUT</a:t>
                      </a:r>
                      <a:endParaRPr kumimoji="1" lang="ja-JP" altLang="en-US" dirty="0"/>
                    </a:p>
                  </a:txBody>
                  <a:tcPr/>
                </a:tc>
                <a:tc>
                  <a:txBody>
                    <a:bodyPr/>
                    <a:lstStyle/>
                    <a:p>
                      <a:r>
                        <a:rPr kumimoji="1" lang="en-US" altLang="ja-JP" dirty="0" smtClean="0"/>
                        <a:t>Cultural C</a:t>
                      </a:r>
                      <a:endParaRPr kumimoji="1" lang="ja-JP" altLang="en-US" dirty="0"/>
                    </a:p>
                  </a:txBody>
                  <a:tcPr/>
                </a:tc>
              </a:tr>
              <a:tr h="708247">
                <a:tc>
                  <a:txBody>
                    <a:bodyPr/>
                    <a:lstStyle/>
                    <a:p>
                      <a:r>
                        <a:rPr kumimoji="1" lang="en-US" altLang="ja-JP" sz="2400" dirty="0" smtClean="0"/>
                        <a:t>Treatment</a:t>
                      </a:r>
                      <a:endParaRPr kumimoji="1" lang="ja-JP" altLang="en-US" sz="2400" dirty="0"/>
                    </a:p>
                  </a:txBody>
                  <a:tcPr/>
                </a:tc>
                <a:tc>
                  <a:txBody>
                    <a:bodyPr/>
                    <a:lstStyle/>
                    <a:p>
                      <a:pPr algn="ctr"/>
                      <a:r>
                        <a:rPr kumimoji="1" lang="en-US" altLang="ja-JP" sz="2800" dirty="0" smtClean="0"/>
                        <a:t>11/12</a:t>
                      </a:r>
                      <a:endParaRPr kumimoji="1" lang="ja-JP" altLang="en-US" sz="2800" dirty="0"/>
                    </a:p>
                  </a:txBody>
                  <a:tcPr/>
                </a:tc>
                <a:tc>
                  <a:txBody>
                    <a:bodyPr/>
                    <a:lstStyle/>
                    <a:p>
                      <a:pPr algn="ctr"/>
                      <a:r>
                        <a:rPr kumimoji="1" lang="en-US" altLang="ja-JP" sz="2800" dirty="0" smtClean="0"/>
                        <a:t>18/26</a:t>
                      </a:r>
                      <a:endParaRPr kumimoji="1" lang="ja-JP" altLang="en-US" sz="2800" dirty="0"/>
                    </a:p>
                  </a:txBody>
                  <a:tcPr/>
                </a:tc>
                <a:tc>
                  <a:txBody>
                    <a:bodyPr/>
                    <a:lstStyle/>
                    <a:p>
                      <a:pPr algn="ctr"/>
                      <a:r>
                        <a:rPr kumimoji="1" lang="en-US" altLang="ja-JP" sz="2800" dirty="0" smtClean="0"/>
                        <a:t>20/24</a:t>
                      </a:r>
                      <a:endParaRPr kumimoji="1" lang="ja-JP" altLang="en-US" sz="2800" dirty="0"/>
                    </a:p>
                  </a:txBody>
                  <a:tcPr/>
                </a:tc>
                <a:tc>
                  <a:txBody>
                    <a:bodyPr/>
                    <a:lstStyle/>
                    <a:p>
                      <a:pPr algn="ctr"/>
                      <a:r>
                        <a:rPr kumimoji="1" lang="en-US" altLang="ja-JP" sz="2800" dirty="0" smtClean="0"/>
                        <a:t>4/11</a:t>
                      </a:r>
                      <a:endParaRPr kumimoji="1" lang="ja-JP" altLang="en-US" sz="2800" dirty="0"/>
                    </a:p>
                  </a:txBody>
                  <a:tcPr/>
                </a:tc>
                <a:tc>
                  <a:txBody>
                    <a:bodyPr/>
                    <a:lstStyle/>
                    <a:p>
                      <a:pPr algn="ctr"/>
                      <a:r>
                        <a:rPr kumimoji="1" lang="en-US" altLang="ja-JP" sz="2800" dirty="0" smtClean="0"/>
                        <a:t>22/26</a:t>
                      </a:r>
                      <a:endParaRPr kumimoji="1" lang="ja-JP" altLang="en-US" sz="2800" dirty="0"/>
                    </a:p>
                  </a:txBody>
                  <a:tcPr/>
                </a:tc>
              </a:tr>
              <a:tr h="892790">
                <a:tc>
                  <a:txBody>
                    <a:bodyPr/>
                    <a:lstStyle/>
                    <a:p>
                      <a:r>
                        <a:rPr kumimoji="1" lang="en-US" altLang="ja-JP" sz="2400" dirty="0" smtClean="0"/>
                        <a:t>Control</a:t>
                      </a:r>
                      <a:endParaRPr kumimoji="1" lang="ja-JP" altLang="en-US" sz="2400" dirty="0"/>
                    </a:p>
                  </a:txBody>
                  <a:tcPr/>
                </a:tc>
                <a:tc>
                  <a:txBody>
                    <a:bodyPr/>
                    <a:lstStyle/>
                    <a:p>
                      <a:pPr algn="ctr"/>
                      <a:r>
                        <a:rPr kumimoji="1" lang="en-US" altLang="ja-JP" sz="2800" dirty="0" smtClean="0"/>
                        <a:t>1/12</a:t>
                      </a:r>
                      <a:endParaRPr kumimoji="1" lang="ja-JP" altLang="en-US" sz="2800" dirty="0"/>
                    </a:p>
                  </a:txBody>
                  <a:tcPr/>
                </a:tc>
                <a:tc>
                  <a:txBody>
                    <a:bodyPr/>
                    <a:lstStyle/>
                    <a:p>
                      <a:pPr algn="ctr"/>
                      <a:r>
                        <a:rPr kumimoji="1" lang="en-US" altLang="ja-JP" sz="2800" dirty="0" smtClean="0"/>
                        <a:t>5/26</a:t>
                      </a:r>
                      <a:endParaRPr kumimoji="1" lang="ja-JP" altLang="en-US" sz="2800" dirty="0"/>
                    </a:p>
                  </a:txBody>
                  <a:tcPr/>
                </a:tc>
                <a:tc>
                  <a:txBody>
                    <a:bodyPr/>
                    <a:lstStyle/>
                    <a:p>
                      <a:pPr algn="ctr"/>
                      <a:r>
                        <a:rPr kumimoji="1" lang="en-US" altLang="ja-JP" sz="2800" dirty="0" smtClean="0"/>
                        <a:t>3/24</a:t>
                      </a:r>
                      <a:endParaRPr kumimoji="1" lang="ja-JP" altLang="en-US" sz="2800" dirty="0"/>
                    </a:p>
                  </a:txBody>
                  <a:tcPr/>
                </a:tc>
                <a:tc>
                  <a:txBody>
                    <a:bodyPr/>
                    <a:lstStyle/>
                    <a:p>
                      <a:pPr algn="ctr"/>
                      <a:r>
                        <a:rPr kumimoji="1" lang="en-US" altLang="ja-JP" sz="2800" dirty="0" smtClean="0"/>
                        <a:t>2/11</a:t>
                      </a:r>
                      <a:endParaRPr kumimoji="1" lang="ja-JP" altLang="en-US" sz="2800" dirty="0"/>
                    </a:p>
                  </a:txBody>
                  <a:tcPr/>
                </a:tc>
                <a:tc>
                  <a:txBody>
                    <a:bodyPr/>
                    <a:lstStyle/>
                    <a:p>
                      <a:pPr algn="ctr"/>
                      <a:r>
                        <a:rPr kumimoji="1" lang="en-US" altLang="ja-JP" sz="2800" dirty="0" smtClean="0"/>
                        <a:t>5/26</a:t>
                      </a:r>
                      <a:endParaRPr kumimoji="1" lang="ja-JP" altLang="en-US" sz="2800" dirty="0"/>
                    </a:p>
                  </a:txBody>
                  <a:tcPr/>
                </a:tc>
              </a:tr>
            </a:tbl>
          </a:graphicData>
        </a:graphic>
      </p:graphicFrame>
      <p:sp>
        <p:nvSpPr>
          <p:cNvPr id="9" name="Rectangle 8"/>
          <p:cNvSpPr/>
          <p:nvPr/>
        </p:nvSpPr>
        <p:spPr>
          <a:xfrm>
            <a:off x="800579" y="1163705"/>
            <a:ext cx="7542850" cy="1569660"/>
          </a:xfrm>
          <a:prstGeom prst="rect">
            <a:avLst/>
          </a:prstGeom>
        </p:spPr>
        <p:txBody>
          <a:bodyPr wrap="none">
            <a:spAutoFit/>
          </a:bodyPr>
          <a:lstStyle/>
          <a:p>
            <a:pPr algn="ctr"/>
            <a:r>
              <a:rPr lang="en-US" altLang="ja-JP" sz="3200" dirty="0" smtClean="0">
                <a:solidFill>
                  <a:srgbClr val="00A8FF"/>
                </a:solidFill>
                <a:latin typeface="Arial" pitchFamily="-107" charset="0"/>
                <a:ea typeface="ＭＳ Ｐゴシック" pitchFamily="-107" charset="-128"/>
                <a:cs typeface="Times New Roman" pitchFamily="-107" charset="0"/>
                <a:sym typeface="Times New Roman" pitchFamily="-107" charset="0"/>
              </a:rPr>
              <a:t>Ratio of Variables </a:t>
            </a:r>
          </a:p>
          <a:p>
            <a:pPr algn="ctr"/>
            <a:r>
              <a:rPr lang="en-US" altLang="ja-JP" sz="3200" dirty="0" smtClean="0">
                <a:solidFill>
                  <a:srgbClr val="00A8FF"/>
                </a:solidFill>
                <a:latin typeface="Arial" pitchFamily="-107" charset="0"/>
                <a:ea typeface="ＭＳ Ｐゴシック" pitchFamily="-107" charset="-128"/>
                <a:cs typeface="Times New Roman" pitchFamily="-107" charset="0"/>
                <a:sym typeface="Times New Roman" pitchFamily="-107" charset="0"/>
              </a:rPr>
              <a:t>with Positive Slope over Length of Study </a:t>
            </a:r>
          </a:p>
          <a:p>
            <a:pPr algn="ctr"/>
            <a:r>
              <a:rPr lang="en-US" altLang="ja-JP" sz="3200" dirty="0" smtClean="0">
                <a:solidFill>
                  <a:srgbClr val="00A8FF"/>
                </a:solidFill>
                <a:latin typeface="Arial" pitchFamily="-107" charset="0"/>
                <a:ea typeface="ＭＳ Ｐゴシック" pitchFamily="-107" charset="-128"/>
                <a:cs typeface="Times New Roman" pitchFamily="-107" charset="0"/>
                <a:sym typeface="Times New Roman" pitchFamily="-107" charset="0"/>
              </a:rPr>
              <a:t>(</a:t>
            </a:r>
            <a:r>
              <a:rPr lang="en-US" altLang="ja-JP" sz="3200" dirty="0" err="1" smtClean="0">
                <a:solidFill>
                  <a:srgbClr val="00A8FF"/>
                </a:solidFill>
                <a:latin typeface="Arial" pitchFamily="-107" charset="0"/>
                <a:ea typeface="ＭＳ Ｐゴシック" pitchFamily="-107" charset="-128"/>
                <a:cs typeface="Times New Roman" pitchFamily="-107" charset="0"/>
                <a:sym typeface="Times New Roman" pitchFamily="-107" charset="0"/>
              </a:rPr>
              <a:t>Facebook</a:t>
            </a:r>
            <a:r>
              <a:rPr lang="en-US" altLang="ja-JP" sz="3200" dirty="0" smtClean="0">
                <a:solidFill>
                  <a:srgbClr val="00A8FF"/>
                </a:solidFill>
                <a:latin typeface="Arial" pitchFamily="-107" charset="0"/>
                <a:ea typeface="ＭＳ Ｐゴシック" pitchFamily="-107" charset="-128"/>
                <a:cs typeface="Times New Roman" pitchFamily="-107" charset="0"/>
                <a:sym typeface="Times New Roman" pitchFamily="-107" charset="0"/>
              </a:rPr>
              <a:t>) </a:t>
            </a:r>
            <a:endParaRPr lang="ja-JP" altLang="en-US" sz="3200" dirty="0">
              <a:solidFill>
                <a:srgbClr val="00A8FF"/>
              </a:solidFill>
            </a:endParaRPr>
          </a:p>
        </p:txBody>
      </p:sp>
      <p:sp>
        <p:nvSpPr>
          <p:cNvPr id="4" name="Rounded Rectangle 3"/>
          <p:cNvSpPr/>
          <p:nvPr/>
        </p:nvSpPr>
        <p:spPr>
          <a:xfrm>
            <a:off x="1744131" y="3737950"/>
            <a:ext cx="1337735" cy="1443650"/>
          </a:xfrm>
          <a:prstGeom prst="roundRect">
            <a:avLst/>
          </a:prstGeom>
          <a:noFill/>
          <a:ln w="635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82356"/>
            <a:ext cx="9122593" cy="2123646"/>
          </a:xfrm>
          <a:prstGeom prst="rect">
            <a:avLst/>
          </a:prstGeom>
        </p:spPr>
        <p:txBody>
          <a:bodyPr wrap="square" lIns="91429" tIns="45714" rIns="91429" bIns="45714">
            <a:spAutoFit/>
          </a:bodyPr>
          <a:lstStyle/>
          <a:p>
            <a:pPr algn="ctr"/>
            <a:r>
              <a:rPr lang="en-US" sz="4400" dirty="0" smtClean="0">
                <a:sym typeface="Arial" pitchFamily="-109" charset="0"/>
              </a:rPr>
              <a:t>To stimulate students beyond classroom learning to informal learning outside the classroom </a:t>
            </a:r>
            <a:endParaRPr lang="ja-JP" altLang="en-US" sz="4400" dirty="0"/>
          </a:p>
        </p:txBody>
      </p:sp>
      <p:pic>
        <p:nvPicPr>
          <p:cNvPr id="4" name="Picture 3" descr="2000px-Flag_of_Japan.svg.png"/>
          <p:cNvPicPr>
            <a:picLocks/>
          </p:cNvPicPr>
          <p:nvPr/>
        </p:nvPicPr>
        <p:blipFill>
          <a:blip r:embed="rId3"/>
          <a:srcRect l="-11181" r="-11555"/>
          <a:stretch>
            <a:fillRect/>
          </a:stretch>
        </p:blipFill>
        <p:spPr>
          <a:xfrm>
            <a:off x="1811866" y="2339758"/>
            <a:ext cx="2514600" cy="1325880"/>
          </a:xfrm>
          <a:prstGeom prst="rect">
            <a:avLst/>
          </a:prstGeom>
          <a:ln>
            <a:solidFill>
              <a:schemeClr val="tx1"/>
            </a:solidFill>
          </a:ln>
        </p:spPr>
      </p:pic>
      <p:sp>
        <p:nvSpPr>
          <p:cNvPr id="8" name="Rectangle 7"/>
          <p:cNvSpPr/>
          <p:nvPr/>
        </p:nvSpPr>
        <p:spPr>
          <a:xfrm>
            <a:off x="2575307" y="846579"/>
            <a:ext cx="3917061" cy="769429"/>
          </a:xfrm>
          <a:prstGeom prst="rect">
            <a:avLst/>
          </a:prstGeom>
        </p:spPr>
        <p:txBody>
          <a:bodyPr wrap="none" lIns="91429" tIns="45714" rIns="91429" bIns="45714">
            <a:spAutoFit/>
          </a:bodyPr>
          <a:lstStyle/>
          <a:p>
            <a:pPr algn="ctr"/>
            <a:r>
              <a:rPr lang="en-US" altLang="ja-JP" sz="4400" b="1" dirty="0" smtClean="0">
                <a:solidFill>
                  <a:srgbClr val="00A8FF"/>
                </a:solidFill>
                <a:ea typeface="ヒラギノ角ゴ Pro W3"/>
                <a:cs typeface="Arial"/>
              </a:rPr>
              <a:t>3-year Project</a:t>
            </a:r>
            <a:endParaRPr lang="ja-JP" altLang="en-US" sz="4400" b="1" dirty="0" smtClean="0">
              <a:solidFill>
                <a:srgbClr val="00A8FF"/>
              </a:solidFill>
              <a:ea typeface="ヒラギノ角ゴ Pro W3"/>
              <a:cs typeface="Arial"/>
            </a:endParaRPr>
          </a:p>
        </p:txBody>
      </p:sp>
      <p:pic>
        <p:nvPicPr>
          <p:cNvPr id="13" name="Picture 12" descr="1235px-Flag_of_the_United_States.svg.png"/>
          <p:cNvPicPr>
            <a:picLocks noChangeAspect="1"/>
          </p:cNvPicPr>
          <p:nvPr/>
        </p:nvPicPr>
        <p:blipFill>
          <a:blip r:embed="rId4"/>
          <a:stretch>
            <a:fillRect/>
          </a:stretch>
        </p:blipFill>
        <p:spPr>
          <a:xfrm>
            <a:off x="5313629" y="2322365"/>
            <a:ext cx="2514246" cy="13234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67930782"/>
              </p:ext>
            </p:extLst>
          </p:nvPr>
        </p:nvGraphicFramePr>
        <p:xfrm>
          <a:off x="730894" y="1625601"/>
          <a:ext cx="7772005" cy="2284758"/>
        </p:xfrm>
        <a:graphic>
          <a:graphicData uri="http://schemas.openxmlformats.org/drawingml/2006/table">
            <a:tbl>
              <a:tblPr firstRow="1" bandRow="1">
                <a:tableStyleId>{5C22544A-7EE6-4342-B048-85BDC9FD1C3A}</a:tableStyleId>
              </a:tblPr>
              <a:tblGrid>
                <a:gridCol w="3104708"/>
                <a:gridCol w="2320001"/>
                <a:gridCol w="2347296"/>
              </a:tblGrid>
              <a:tr h="544417">
                <a:tc>
                  <a:txBody>
                    <a:bodyPr/>
                    <a:lstStyle/>
                    <a:p>
                      <a:r>
                        <a:rPr kumimoji="1" lang="en-US" altLang="ja-JP" sz="2800" dirty="0" smtClean="0"/>
                        <a:t>Treatment (</a:t>
                      </a:r>
                      <a:r>
                        <a:rPr kumimoji="1" lang="en-US" altLang="ja-JP" sz="2800" i="1" dirty="0" smtClean="0"/>
                        <a:t>n</a:t>
                      </a:r>
                      <a:r>
                        <a:rPr kumimoji="1" lang="en-US" altLang="ja-JP" sz="2800" baseline="0" dirty="0" smtClean="0"/>
                        <a:t>)</a:t>
                      </a:r>
                      <a:endParaRPr kumimoji="1" lang="ja-JP" altLang="en-US" sz="2800" dirty="0"/>
                    </a:p>
                  </a:txBody>
                  <a:tcPr/>
                </a:tc>
                <a:tc>
                  <a:txBody>
                    <a:bodyPr/>
                    <a:lstStyle/>
                    <a:p>
                      <a:pPr algn="ctr"/>
                      <a:r>
                        <a:rPr kumimoji="1" lang="en-US" altLang="ja-JP" dirty="0" smtClean="0"/>
                        <a:t>Willingness To Communicate</a:t>
                      </a:r>
                      <a:endParaRPr kumimoji="1" lang="ja-JP" altLang="en-US" dirty="0"/>
                    </a:p>
                  </a:txBody>
                  <a:tcPr/>
                </a:tc>
                <a:tc>
                  <a:txBody>
                    <a:bodyPr/>
                    <a:lstStyle/>
                    <a:p>
                      <a:pPr algn="ctr"/>
                      <a:r>
                        <a:rPr kumimoji="1" lang="en-US" altLang="ja-JP" dirty="0" smtClean="0"/>
                        <a:t>Willingness to use Technology</a:t>
                      </a:r>
                      <a:endParaRPr kumimoji="1" lang="ja-JP" altLang="en-US" dirty="0"/>
                    </a:p>
                  </a:txBody>
                  <a:tcPr/>
                </a:tc>
              </a:tr>
              <a:tr h="560945">
                <a:tc>
                  <a:txBody>
                    <a:bodyPr/>
                    <a:lstStyle/>
                    <a:p>
                      <a:r>
                        <a:rPr kumimoji="1" lang="en-US" altLang="ja-JP" sz="2400" dirty="0" smtClean="0"/>
                        <a:t>September</a:t>
                      </a:r>
                      <a:r>
                        <a:rPr kumimoji="1" lang="en-US" altLang="ja-JP" sz="2400" baseline="0" dirty="0" smtClean="0"/>
                        <a:t> (131)</a:t>
                      </a:r>
                      <a:endParaRPr kumimoji="1" lang="ja-JP" altLang="en-US" sz="2400" dirty="0"/>
                    </a:p>
                  </a:txBody>
                  <a:tcPr/>
                </a:tc>
                <a:tc>
                  <a:txBody>
                    <a:bodyPr/>
                    <a:lstStyle/>
                    <a:p>
                      <a:pPr algn="ctr"/>
                      <a:r>
                        <a:rPr kumimoji="1" lang="en-US" altLang="ja-JP" sz="2400" dirty="0" smtClean="0"/>
                        <a:t>44.48</a:t>
                      </a:r>
                      <a:endParaRPr kumimoji="1" lang="ja-JP" altLang="en-US" sz="2400" dirty="0"/>
                    </a:p>
                  </a:txBody>
                  <a:tcPr/>
                </a:tc>
                <a:tc>
                  <a:txBody>
                    <a:bodyPr/>
                    <a:lstStyle/>
                    <a:p>
                      <a:pPr algn="ctr"/>
                      <a:r>
                        <a:rPr kumimoji="1" lang="en-US" altLang="ja-JP" sz="2400" dirty="0" smtClean="0"/>
                        <a:t>38.83</a:t>
                      </a:r>
                      <a:endParaRPr kumimoji="1" lang="ja-JP" altLang="en-US" sz="2400" dirty="0"/>
                    </a:p>
                  </a:txBody>
                  <a:tcPr/>
                </a:tc>
              </a:tr>
              <a:tr h="541866">
                <a:tc>
                  <a:txBody>
                    <a:bodyPr/>
                    <a:lstStyle/>
                    <a:p>
                      <a:r>
                        <a:rPr kumimoji="1" lang="en-US" altLang="ja-JP" sz="2400" dirty="0" smtClean="0"/>
                        <a:t>January</a:t>
                      </a:r>
                      <a:r>
                        <a:rPr kumimoji="1" lang="en-US" altLang="ja-JP" sz="2400" baseline="0" dirty="0" smtClean="0"/>
                        <a:t> (123)</a:t>
                      </a:r>
                      <a:endParaRPr kumimoji="1" lang="ja-JP" altLang="en-US" sz="2400" dirty="0"/>
                    </a:p>
                  </a:txBody>
                  <a:tcPr/>
                </a:tc>
                <a:tc>
                  <a:txBody>
                    <a:bodyPr/>
                    <a:lstStyle/>
                    <a:p>
                      <a:pPr algn="ctr"/>
                      <a:r>
                        <a:rPr kumimoji="1" lang="en-US" altLang="ja-JP" sz="2400" dirty="0" smtClean="0"/>
                        <a:t>48.24</a:t>
                      </a:r>
                      <a:endParaRPr kumimoji="1" lang="ja-JP" altLang="en-US" sz="2400" dirty="0"/>
                    </a:p>
                  </a:txBody>
                  <a:tcPr/>
                </a:tc>
                <a:tc>
                  <a:txBody>
                    <a:bodyPr/>
                    <a:lstStyle/>
                    <a:p>
                      <a:pPr algn="ctr"/>
                      <a:r>
                        <a:rPr kumimoji="1" lang="en-US" altLang="ja-JP" sz="2400" dirty="0" smtClean="0"/>
                        <a:t>40.50</a:t>
                      </a:r>
                      <a:endParaRPr kumimoji="1" lang="ja-JP" altLang="en-US" sz="2400" dirty="0"/>
                    </a:p>
                  </a:txBody>
                  <a:tcPr/>
                </a:tc>
              </a:tr>
              <a:tr h="541867">
                <a:tc>
                  <a:txBody>
                    <a:bodyPr/>
                    <a:lstStyle/>
                    <a:p>
                      <a:r>
                        <a:rPr kumimoji="1" lang="en-US" altLang="ja-JP" sz="2400" dirty="0" smtClean="0"/>
                        <a:t>April</a:t>
                      </a:r>
                      <a:r>
                        <a:rPr kumimoji="1" lang="en-US" altLang="ja-JP" sz="2400" baseline="0" dirty="0" smtClean="0"/>
                        <a:t> (49)</a:t>
                      </a:r>
                      <a:endParaRPr kumimoji="1" lang="ja-JP" altLang="en-US" sz="2400" dirty="0"/>
                    </a:p>
                  </a:txBody>
                  <a:tcPr/>
                </a:tc>
                <a:tc>
                  <a:txBody>
                    <a:bodyPr/>
                    <a:lstStyle/>
                    <a:p>
                      <a:pPr algn="ctr"/>
                      <a:r>
                        <a:rPr kumimoji="1" lang="en-US" altLang="ja-JP" sz="2400" dirty="0" smtClean="0"/>
                        <a:t>55.38</a:t>
                      </a:r>
                      <a:endParaRPr kumimoji="1" lang="ja-JP" altLang="en-US" sz="2400" dirty="0"/>
                    </a:p>
                  </a:txBody>
                  <a:tcPr/>
                </a:tc>
                <a:tc>
                  <a:txBody>
                    <a:bodyPr/>
                    <a:lstStyle/>
                    <a:p>
                      <a:pPr algn="ctr"/>
                      <a:r>
                        <a:rPr kumimoji="1" lang="en-US" altLang="ja-JP" sz="2400" dirty="0" smtClean="0"/>
                        <a:t>42.80</a:t>
                      </a:r>
                      <a:endParaRPr kumimoji="1" lang="ja-JP" altLang="en-US" sz="2400" dirty="0"/>
                    </a:p>
                  </a:txBody>
                  <a:tcPr/>
                </a:tc>
              </a:tr>
            </a:tbl>
          </a:graphicData>
        </a:graphic>
      </p:graphicFrame>
      <p:sp>
        <p:nvSpPr>
          <p:cNvPr id="9" name="Rectangle 8"/>
          <p:cNvSpPr/>
          <p:nvPr/>
        </p:nvSpPr>
        <p:spPr>
          <a:xfrm>
            <a:off x="641127" y="345062"/>
            <a:ext cx="7861773" cy="954107"/>
          </a:xfrm>
          <a:prstGeom prst="rect">
            <a:avLst/>
          </a:prstGeom>
        </p:spPr>
        <p:txBody>
          <a:bodyPr wrap="none">
            <a:spAutoFit/>
          </a:bodyPr>
          <a:lstStyle/>
          <a:p>
            <a:pPr algn="ctr"/>
            <a:r>
              <a:rPr lang="en-US" altLang="ja-JP" sz="2800" dirty="0" smtClean="0">
                <a:solidFill>
                  <a:srgbClr val="00A8FF"/>
                </a:solidFill>
                <a:latin typeface="Arial" pitchFamily="-107" charset="0"/>
                <a:ea typeface="ＭＳ Ｐゴシック" pitchFamily="-107" charset="-128"/>
                <a:cs typeface="Times New Roman" pitchFamily="-107" charset="0"/>
                <a:sym typeface="Times New Roman" pitchFamily="-107" charset="0"/>
              </a:rPr>
              <a:t>Means of Scales at Three Data Collection Times</a:t>
            </a:r>
          </a:p>
          <a:p>
            <a:pPr algn="ctr"/>
            <a:r>
              <a:rPr lang="en-US" altLang="ja-JP" sz="2800" dirty="0" smtClean="0">
                <a:solidFill>
                  <a:srgbClr val="00A8FF"/>
                </a:solidFill>
                <a:latin typeface="Arial" pitchFamily="-107" charset="0"/>
                <a:ea typeface="ＭＳ Ｐゴシック" pitchFamily="-107" charset="-128"/>
                <a:cs typeface="Times New Roman" pitchFamily="-107" charset="0"/>
                <a:sym typeface="Times New Roman" pitchFamily="-107" charset="0"/>
              </a:rPr>
              <a:t>(</a:t>
            </a:r>
            <a:r>
              <a:rPr lang="en-US" altLang="ja-JP" sz="2800" dirty="0" err="1" smtClean="0">
                <a:solidFill>
                  <a:srgbClr val="00A8FF"/>
                </a:solidFill>
                <a:latin typeface="Arial" pitchFamily="-107" charset="0"/>
                <a:ea typeface="ＭＳ Ｐゴシック" pitchFamily="-107" charset="-128"/>
                <a:cs typeface="Times New Roman" pitchFamily="-107" charset="0"/>
                <a:sym typeface="Times New Roman" pitchFamily="-107" charset="0"/>
              </a:rPr>
              <a:t>Facebook</a:t>
            </a:r>
            <a:r>
              <a:rPr lang="en-US" altLang="ja-JP" sz="2800" dirty="0" smtClean="0">
                <a:solidFill>
                  <a:srgbClr val="00A8FF"/>
                </a:solidFill>
                <a:latin typeface="Arial" pitchFamily="-107" charset="0"/>
                <a:ea typeface="ＭＳ Ｐゴシック" pitchFamily="-107" charset="-128"/>
                <a:cs typeface="Times New Roman" pitchFamily="-107" charset="0"/>
                <a:sym typeface="Times New Roman" pitchFamily="-107" charset="0"/>
              </a:rPr>
              <a:t>, 2014-2015) </a:t>
            </a:r>
            <a:endParaRPr lang="ja-JP" altLang="en-US" sz="2800" dirty="0">
              <a:solidFill>
                <a:srgbClr val="00A8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76452441"/>
              </p:ext>
            </p:extLst>
          </p:nvPr>
        </p:nvGraphicFramePr>
        <p:xfrm>
          <a:off x="829735" y="4153354"/>
          <a:ext cx="7673163" cy="2284758"/>
        </p:xfrm>
        <a:graphic>
          <a:graphicData uri="http://schemas.openxmlformats.org/drawingml/2006/table">
            <a:tbl>
              <a:tblPr firstRow="1" bandRow="1">
                <a:tableStyleId>{5C22544A-7EE6-4342-B048-85BDC9FD1C3A}</a:tableStyleId>
              </a:tblPr>
              <a:tblGrid>
                <a:gridCol w="3065223"/>
                <a:gridCol w="2290496"/>
                <a:gridCol w="2317444"/>
              </a:tblGrid>
              <a:tr h="544417">
                <a:tc>
                  <a:txBody>
                    <a:bodyPr/>
                    <a:lstStyle/>
                    <a:p>
                      <a:r>
                        <a:rPr kumimoji="1" lang="en-US" altLang="ja-JP" sz="2800" dirty="0" smtClean="0"/>
                        <a:t>Control (</a:t>
                      </a:r>
                      <a:r>
                        <a:rPr kumimoji="1" lang="en-US" altLang="ja-JP" sz="2800" i="1" dirty="0" smtClean="0"/>
                        <a:t>n</a:t>
                      </a:r>
                      <a:r>
                        <a:rPr kumimoji="1" lang="en-US" altLang="ja-JP" sz="2800" baseline="0" dirty="0" smtClean="0"/>
                        <a:t>)</a:t>
                      </a:r>
                      <a:endParaRPr kumimoji="1" lang="ja-JP" altLang="en-US" sz="2800" dirty="0"/>
                    </a:p>
                  </a:txBody>
                  <a:tcPr/>
                </a:tc>
                <a:tc>
                  <a:txBody>
                    <a:bodyPr/>
                    <a:lstStyle/>
                    <a:p>
                      <a:pPr algn="ctr"/>
                      <a:r>
                        <a:rPr kumimoji="1" lang="en-US" altLang="ja-JP" dirty="0" smtClean="0"/>
                        <a:t>Willingness To Communicate</a:t>
                      </a:r>
                      <a:endParaRPr kumimoji="1" lang="ja-JP" altLang="en-US" dirty="0"/>
                    </a:p>
                  </a:txBody>
                  <a:tcPr/>
                </a:tc>
                <a:tc>
                  <a:txBody>
                    <a:bodyPr/>
                    <a:lstStyle/>
                    <a:p>
                      <a:pPr algn="ctr"/>
                      <a:r>
                        <a:rPr kumimoji="1" lang="en-US" altLang="ja-JP" dirty="0" smtClean="0"/>
                        <a:t>Willingness to use Technology</a:t>
                      </a:r>
                      <a:endParaRPr kumimoji="1" lang="ja-JP" altLang="en-US" dirty="0"/>
                    </a:p>
                  </a:txBody>
                  <a:tcPr/>
                </a:tc>
              </a:tr>
              <a:tr h="560945">
                <a:tc>
                  <a:txBody>
                    <a:bodyPr/>
                    <a:lstStyle/>
                    <a:p>
                      <a:r>
                        <a:rPr kumimoji="1" lang="en-US" altLang="ja-JP" sz="2400" dirty="0" smtClean="0"/>
                        <a:t>September</a:t>
                      </a:r>
                      <a:r>
                        <a:rPr kumimoji="1" lang="en-US" altLang="ja-JP" sz="2400" baseline="0" dirty="0" smtClean="0"/>
                        <a:t> (24)</a:t>
                      </a:r>
                      <a:endParaRPr kumimoji="1" lang="ja-JP" altLang="en-US" sz="2400" dirty="0"/>
                    </a:p>
                  </a:txBody>
                  <a:tcPr/>
                </a:tc>
                <a:tc>
                  <a:txBody>
                    <a:bodyPr/>
                    <a:lstStyle/>
                    <a:p>
                      <a:pPr algn="ctr"/>
                      <a:r>
                        <a:rPr kumimoji="1" lang="en-US" altLang="ja-JP" sz="2400" dirty="0" smtClean="0"/>
                        <a:t>37.17</a:t>
                      </a:r>
                      <a:endParaRPr kumimoji="1" lang="ja-JP" altLang="en-US" sz="2400" dirty="0"/>
                    </a:p>
                  </a:txBody>
                  <a:tcPr/>
                </a:tc>
                <a:tc>
                  <a:txBody>
                    <a:bodyPr/>
                    <a:lstStyle/>
                    <a:p>
                      <a:pPr algn="ctr"/>
                      <a:r>
                        <a:rPr kumimoji="1" lang="en-US" altLang="ja-JP" sz="2400" dirty="0" smtClean="0"/>
                        <a:t>38.33</a:t>
                      </a:r>
                      <a:endParaRPr kumimoji="1" lang="ja-JP" altLang="en-US" sz="2400" dirty="0"/>
                    </a:p>
                  </a:txBody>
                  <a:tcPr/>
                </a:tc>
              </a:tr>
              <a:tr h="541866">
                <a:tc>
                  <a:txBody>
                    <a:bodyPr/>
                    <a:lstStyle/>
                    <a:p>
                      <a:r>
                        <a:rPr kumimoji="1" lang="en-US" altLang="ja-JP" sz="2400" dirty="0" smtClean="0"/>
                        <a:t>January</a:t>
                      </a:r>
                      <a:r>
                        <a:rPr kumimoji="1" lang="en-US" altLang="ja-JP" sz="2400" baseline="0" dirty="0" smtClean="0"/>
                        <a:t> (21)</a:t>
                      </a:r>
                      <a:endParaRPr kumimoji="1" lang="ja-JP" altLang="en-US" sz="2400" dirty="0"/>
                    </a:p>
                  </a:txBody>
                  <a:tcPr/>
                </a:tc>
                <a:tc>
                  <a:txBody>
                    <a:bodyPr/>
                    <a:lstStyle/>
                    <a:p>
                      <a:pPr algn="ctr"/>
                      <a:r>
                        <a:rPr kumimoji="1" lang="en-US" altLang="ja-JP" sz="2400" dirty="0" smtClean="0"/>
                        <a:t>29.65</a:t>
                      </a:r>
                      <a:endParaRPr kumimoji="1" lang="ja-JP" altLang="en-US" sz="2400" dirty="0"/>
                    </a:p>
                  </a:txBody>
                  <a:tcPr/>
                </a:tc>
                <a:tc>
                  <a:txBody>
                    <a:bodyPr/>
                    <a:lstStyle/>
                    <a:p>
                      <a:pPr algn="ctr"/>
                      <a:r>
                        <a:rPr kumimoji="1" lang="en-US" altLang="ja-JP" sz="2400" dirty="0" smtClean="0"/>
                        <a:t>40.89</a:t>
                      </a:r>
                      <a:endParaRPr kumimoji="1" lang="ja-JP" altLang="en-US" sz="2400" dirty="0"/>
                    </a:p>
                  </a:txBody>
                  <a:tcPr/>
                </a:tc>
              </a:tr>
              <a:tr h="541867">
                <a:tc>
                  <a:txBody>
                    <a:bodyPr/>
                    <a:lstStyle/>
                    <a:p>
                      <a:r>
                        <a:rPr kumimoji="1" lang="en-US" altLang="ja-JP" sz="2400" dirty="0" smtClean="0"/>
                        <a:t>April</a:t>
                      </a:r>
                      <a:r>
                        <a:rPr kumimoji="1" lang="en-US" altLang="ja-JP" sz="2400" baseline="0" dirty="0" smtClean="0"/>
                        <a:t> (8)</a:t>
                      </a:r>
                      <a:endParaRPr kumimoji="1" lang="ja-JP" altLang="en-US" sz="2400" dirty="0"/>
                    </a:p>
                  </a:txBody>
                  <a:tcPr/>
                </a:tc>
                <a:tc>
                  <a:txBody>
                    <a:bodyPr/>
                    <a:lstStyle/>
                    <a:p>
                      <a:pPr algn="ctr"/>
                      <a:r>
                        <a:rPr kumimoji="1" lang="en-US" altLang="ja-JP" sz="2400" dirty="0" smtClean="0"/>
                        <a:t>36.09</a:t>
                      </a:r>
                      <a:endParaRPr kumimoji="1" lang="ja-JP" altLang="en-US" sz="2400" dirty="0"/>
                    </a:p>
                  </a:txBody>
                  <a:tcPr/>
                </a:tc>
                <a:tc>
                  <a:txBody>
                    <a:bodyPr/>
                    <a:lstStyle/>
                    <a:p>
                      <a:pPr algn="ctr"/>
                      <a:r>
                        <a:rPr kumimoji="1" lang="en-US" altLang="ja-JP" sz="2400" dirty="0" smtClean="0"/>
                        <a:t>37.56</a:t>
                      </a:r>
                      <a:endParaRPr kumimoji="1" lang="ja-JP" altLang="en-US" sz="2400" dirty="0"/>
                    </a:p>
                  </a:txBody>
                  <a:tcPr/>
                </a:tc>
              </a:tr>
            </a:tbl>
          </a:graphicData>
        </a:graphic>
      </p:graphicFrame>
      <p:sp>
        <p:nvSpPr>
          <p:cNvPr id="5" name="Rounded Rectangle 4"/>
          <p:cNvSpPr/>
          <p:nvPr/>
        </p:nvSpPr>
        <p:spPr>
          <a:xfrm>
            <a:off x="4389791" y="2141146"/>
            <a:ext cx="1147410" cy="1758213"/>
          </a:xfrm>
          <a:prstGeom prst="roundRect">
            <a:avLst/>
          </a:prstGeom>
          <a:noFill/>
          <a:ln w="635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Down Arrow 5"/>
          <p:cNvSpPr/>
          <p:nvPr/>
        </p:nvSpPr>
        <p:spPr>
          <a:xfrm>
            <a:off x="3769713" y="2311443"/>
            <a:ext cx="484632" cy="1469385"/>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225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3944043"/>
              </p:ext>
            </p:extLst>
          </p:nvPr>
        </p:nvGraphicFramePr>
        <p:xfrm>
          <a:off x="745061" y="1557867"/>
          <a:ext cx="7603067" cy="2189095"/>
        </p:xfrm>
        <a:graphic>
          <a:graphicData uri="http://schemas.openxmlformats.org/drawingml/2006/table">
            <a:tbl>
              <a:tblPr firstRow="1" bandRow="1">
                <a:tableStyleId>{5C22544A-7EE6-4342-B048-85BDC9FD1C3A}</a:tableStyleId>
              </a:tblPr>
              <a:tblGrid>
                <a:gridCol w="2581995"/>
                <a:gridCol w="1766305"/>
                <a:gridCol w="1731576"/>
                <a:gridCol w="1523191"/>
              </a:tblGrid>
              <a:tr h="544417">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en-US" altLang="ja-JP" sz="2400" dirty="0" smtClean="0"/>
                        <a:t>Treatment (</a:t>
                      </a:r>
                      <a:r>
                        <a:rPr kumimoji="1" lang="en-US" altLang="ja-JP" sz="2400" i="1" dirty="0" smtClean="0"/>
                        <a:t>n</a:t>
                      </a:r>
                      <a:r>
                        <a:rPr kumimoji="1" lang="en-US" altLang="ja-JP" sz="2400" baseline="0" dirty="0" smtClean="0"/>
                        <a:t>)</a:t>
                      </a:r>
                      <a:endParaRPr kumimoji="1" lang="ja-JP" altLang="en-US" sz="2400" dirty="0" smtClean="0"/>
                    </a:p>
                  </a:txBody>
                  <a:tcPr/>
                </a:tc>
                <a:tc>
                  <a:txBody>
                    <a:bodyPr/>
                    <a:lstStyle/>
                    <a:p>
                      <a:pPr algn="ctr">
                        <a:lnSpc>
                          <a:spcPct val="100000"/>
                        </a:lnSpc>
                      </a:pPr>
                      <a:r>
                        <a:rPr kumimoji="1" lang="en-US" altLang="ja-JP" dirty="0" smtClean="0"/>
                        <a:t>Motivation</a:t>
                      </a:r>
                      <a:endParaRPr kumimoji="1" lang="ja-JP" altLang="en-US" dirty="0"/>
                    </a:p>
                  </a:txBody>
                  <a:tcPr/>
                </a:tc>
                <a:tc>
                  <a:txBody>
                    <a:bodyPr/>
                    <a:lstStyle/>
                    <a:p>
                      <a:pPr algn="ctr">
                        <a:lnSpc>
                          <a:spcPct val="100000"/>
                        </a:lnSpc>
                      </a:pPr>
                      <a:r>
                        <a:rPr kumimoji="1" lang="en-US" altLang="ja-JP" dirty="0" smtClean="0"/>
                        <a:t>I-Posture</a:t>
                      </a:r>
                      <a:endParaRPr kumimoji="1" lang="ja-JP" altLang="en-US" dirty="0"/>
                    </a:p>
                  </a:txBody>
                  <a:tcPr/>
                </a:tc>
                <a:tc>
                  <a:txBody>
                    <a:bodyPr/>
                    <a:lstStyle/>
                    <a:p>
                      <a:pPr algn="ctr">
                        <a:lnSpc>
                          <a:spcPct val="100000"/>
                        </a:lnSpc>
                      </a:pPr>
                      <a:r>
                        <a:rPr kumimoji="1" lang="en-US" altLang="ja-JP" dirty="0" smtClean="0"/>
                        <a:t>Cultural C</a:t>
                      </a:r>
                      <a:endParaRPr kumimoji="1" lang="ja-JP" altLang="en-US" dirty="0"/>
                    </a:p>
                  </a:txBody>
                  <a:tcPr/>
                </a:tc>
              </a:tr>
              <a:tr h="560945">
                <a:tc>
                  <a:txBody>
                    <a:bodyPr/>
                    <a:lstStyle/>
                    <a:p>
                      <a:r>
                        <a:rPr kumimoji="1" lang="en-US" altLang="ja-JP" sz="2400" dirty="0" smtClean="0"/>
                        <a:t>September</a:t>
                      </a:r>
                      <a:r>
                        <a:rPr kumimoji="1" lang="en-US" altLang="ja-JP" sz="2400" baseline="0" dirty="0" smtClean="0"/>
                        <a:t> (131)</a:t>
                      </a:r>
                      <a:endParaRPr kumimoji="1" lang="ja-JP" altLang="en-US" sz="2400" dirty="0"/>
                    </a:p>
                  </a:txBody>
                  <a:tcPr/>
                </a:tc>
                <a:tc>
                  <a:txBody>
                    <a:bodyPr/>
                    <a:lstStyle/>
                    <a:p>
                      <a:pPr algn="ctr"/>
                      <a:r>
                        <a:rPr kumimoji="1" lang="en-US" altLang="ja-JP" sz="2400" dirty="0" smtClean="0"/>
                        <a:t>3.07</a:t>
                      </a:r>
                      <a:endParaRPr kumimoji="1" lang="ja-JP" altLang="en-US" sz="2400" dirty="0"/>
                    </a:p>
                  </a:txBody>
                  <a:tcPr/>
                </a:tc>
                <a:tc>
                  <a:txBody>
                    <a:bodyPr/>
                    <a:lstStyle/>
                    <a:p>
                      <a:pPr algn="ctr"/>
                      <a:r>
                        <a:rPr kumimoji="1" lang="en-US" altLang="ja-JP" sz="2400" dirty="0" smtClean="0"/>
                        <a:t>3.00</a:t>
                      </a:r>
                      <a:endParaRPr kumimoji="1" lang="ja-JP" altLang="en-US" sz="2400" dirty="0"/>
                    </a:p>
                  </a:txBody>
                  <a:tcPr/>
                </a:tc>
                <a:tc>
                  <a:txBody>
                    <a:bodyPr/>
                    <a:lstStyle/>
                    <a:p>
                      <a:pPr algn="ctr"/>
                      <a:r>
                        <a:rPr kumimoji="1" lang="en-US" altLang="ja-JP" sz="2400" dirty="0" smtClean="0"/>
                        <a:t>2.52</a:t>
                      </a:r>
                      <a:endParaRPr kumimoji="1" lang="ja-JP" altLang="en-US" sz="2400" dirty="0"/>
                    </a:p>
                  </a:txBody>
                  <a:tcPr/>
                </a:tc>
              </a:tr>
              <a:tr h="541866">
                <a:tc>
                  <a:txBody>
                    <a:bodyPr/>
                    <a:lstStyle/>
                    <a:p>
                      <a:r>
                        <a:rPr kumimoji="1" lang="en-US" altLang="ja-JP" sz="2400" dirty="0" smtClean="0"/>
                        <a:t>January</a:t>
                      </a:r>
                      <a:r>
                        <a:rPr kumimoji="1" lang="en-US" altLang="ja-JP" sz="2400" baseline="0" dirty="0" smtClean="0"/>
                        <a:t> (123)</a:t>
                      </a:r>
                      <a:endParaRPr kumimoji="1" lang="ja-JP" altLang="en-US" sz="2400" dirty="0"/>
                    </a:p>
                  </a:txBody>
                  <a:tcPr/>
                </a:tc>
                <a:tc>
                  <a:txBody>
                    <a:bodyPr/>
                    <a:lstStyle/>
                    <a:p>
                      <a:pPr algn="ctr"/>
                      <a:r>
                        <a:rPr kumimoji="1" lang="en-US" altLang="ja-JP" sz="2400" dirty="0" smtClean="0"/>
                        <a:t>3.38</a:t>
                      </a:r>
                      <a:endParaRPr kumimoji="1" lang="ja-JP" altLang="en-US" sz="2400" dirty="0"/>
                    </a:p>
                  </a:txBody>
                  <a:tcPr/>
                </a:tc>
                <a:tc>
                  <a:txBody>
                    <a:bodyPr/>
                    <a:lstStyle/>
                    <a:p>
                      <a:pPr algn="ctr"/>
                      <a:r>
                        <a:rPr kumimoji="1" lang="en-US" altLang="ja-JP" sz="2400" dirty="0" smtClean="0"/>
                        <a:t>3.17</a:t>
                      </a:r>
                      <a:endParaRPr kumimoji="1" lang="ja-JP" altLang="en-US" sz="2400" dirty="0"/>
                    </a:p>
                  </a:txBody>
                  <a:tcPr/>
                </a:tc>
                <a:tc>
                  <a:txBody>
                    <a:bodyPr/>
                    <a:lstStyle/>
                    <a:p>
                      <a:pPr algn="ctr"/>
                      <a:r>
                        <a:rPr kumimoji="1" lang="en-US" altLang="ja-JP" sz="2400" dirty="0" smtClean="0"/>
                        <a:t>2.99</a:t>
                      </a:r>
                      <a:endParaRPr kumimoji="1" lang="ja-JP" altLang="en-US" sz="2400" dirty="0"/>
                    </a:p>
                  </a:txBody>
                  <a:tcPr/>
                </a:tc>
              </a:tr>
              <a:tr h="541867">
                <a:tc>
                  <a:txBody>
                    <a:bodyPr/>
                    <a:lstStyle/>
                    <a:p>
                      <a:r>
                        <a:rPr kumimoji="1" lang="en-US" altLang="ja-JP" sz="2400" dirty="0" smtClean="0"/>
                        <a:t>April</a:t>
                      </a:r>
                      <a:r>
                        <a:rPr kumimoji="1" lang="en-US" altLang="ja-JP" sz="2400" baseline="0" dirty="0" smtClean="0"/>
                        <a:t> (49)</a:t>
                      </a:r>
                      <a:endParaRPr kumimoji="1" lang="ja-JP" altLang="en-US" sz="2400" dirty="0"/>
                    </a:p>
                  </a:txBody>
                  <a:tcPr/>
                </a:tc>
                <a:tc>
                  <a:txBody>
                    <a:bodyPr/>
                    <a:lstStyle/>
                    <a:p>
                      <a:pPr algn="ctr"/>
                      <a:r>
                        <a:rPr kumimoji="1" lang="en-US" altLang="ja-JP" sz="2400" dirty="0" smtClean="0"/>
                        <a:t>3.61</a:t>
                      </a:r>
                      <a:endParaRPr kumimoji="1" lang="ja-JP" altLang="en-US" sz="2400" dirty="0"/>
                    </a:p>
                  </a:txBody>
                  <a:tcPr/>
                </a:tc>
                <a:tc>
                  <a:txBody>
                    <a:bodyPr/>
                    <a:lstStyle/>
                    <a:p>
                      <a:pPr algn="ctr"/>
                      <a:r>
                        <a:rPr kumimoji="1" lang="en-US" altLang="ja-JP" sz="2400" dirty="0" smtClean="0"/>
                        <a:t>3.23</a:t>
                      </a:r>
                      <a:endParaRPr kumimoji="1" lang="ja-JP" altLang="en-US" sz="2400" dirty="0"/>
                    </a:p>
                  </a:txBody>
                  <a:tcPr/>
                </a:tc>
                <a:tc>
                  <a:txBody>
                    <a:bodyPr/>
                    <a:lstStyle/>
                    <a:p>
                      <a:pPr algn="ctr"/>
                      <a:r>
                        <a:rPr kumimoji="1" lang="en-US" altLang="ja-JP" sz="2400" dirty="0" smtClean="0"/>
                        <a:t>3.25</a:t>
                      </a:r>
                      <a:endParaRPr kumimoji="1" lang="ja-JP" altLang="en-US" sz="2400" dirty="0"/>
                    </a:p>
                  </a:txBody>
                  <a:tcPr/>
                </a:tc>
              </a:tr>
            </a:tbl>
          </a:graphicData>
        </a:graphic>
      </p:graphicFrame>
      <p:sp>
        <p:nvSpPr>
          <p:cNvPr id="9" name="Rectangle 8"/>
          <p:cNvSpPr/>
          <p:nvPr/>
        </p:nvSpPr>
        <p:spPr>
          <a:xfrm>
            <a:off x="730895" y="345062"/>
            <a:ext cx="7682236" cy="954107"/>
          </a:xfrm>
          <a:prstGeom prst="rect">
            <a:avLst/>
          </a:prstGeom>
        </p:spPr>
        <p:txBody>
          <a:bodyPr wrap="none">
            <a:spAutoFit/>
          </a:bodyPr>
          <a:lstStyle/>
          <a:p>
            <a:pPr algn="ctr"/>
            <a:r>
              <a:rPr lang="en-US" altLang="ja-JP" sz="2800" dirty="0" smtClean="0">
                <a:solidFill>
                  <a:srgbClr val="00A8FF"/>
                </a:solidFill>
                <a:latin typeface="Arial" pitchFamily="-107" charset="0"/>
                <a:ea typeface="ＭＳ Ｐゴシック" pitchFamily="-107" charset="-128"/>
                <a:cs typeface="Times New Roman" pitchFamily="-107" charset="0"/>
                <a:sym typeface="Times New Roman" pitchFamily="-107" charset="0"/>
              </a:rPr>
              <a:t>Means of Scales at Three Data Collection Time</a:t>
            </a:r>
          </a:p>
          <a:p>
            <a:pPr algn="ctr"/>
            <a:r>
              <a:rPr lang="en-US" altLang="ja-JP" sz="2800" dirty="0" smtClean="0">
                <a:solidFill>
                  <a:srgbClr val="00A8FF"/>
                </a:solidFill>
                <a:latin typeface="Arial" pitchFamily="-107" charset="0"/>
                <a:ea typeface="ＭＳ Ｐゴシック" pitchFamily="-107" charset="-128"/>
                <a:cs typeface="Times New Roman" pitchFamily="-107" charset="0"/>
                <a:sym typeface="Times New Roman" pitchFamily="-107" charset="0"/>
              </a:rPr>
              <a:t>(</a:t>
            </a:r>
            <a:r>
              <a:rPr lang="en-US" altLang="ja-JP" sz="2800" dirty="0" err="1" smtClean="0">
                <a:solidFill>
                  <a:srgbClr val="00A8FF"/>
                </a:solidFill>
                <a:latin typeface="Arial" pitchFamily="-107" charset="0"/>
                <a:ea typeface="ＭＳ Ｐゴシック" pitchFamily="-107" charset="-128"/>
                <a:cs typeface="Times New Roman" pitchFamily="-107" charset="0"/>
                <a:sym typeface="Times New Roman" pitchFamily="-107" charset="0"/>
              </a:rPr>
              <a:t>Facebook</a:t>
            </a:r>
            <a:r>
              <a:rPr lang="en-US" altLang="ja-JP" sz="2800" dirty="0" smtClean="0">
                <a:solidFill>
                  <a:srgbClr val="00A8FF"/>
                </a:solidFill>
                <a:latin typeface="Arial" pitchFamily="-107" charset="0"/>
                <a:ea typeface="ＭＳ Ｐゴシック" pitchFamily="-107" charset="-128"/>
                <a:cs typeface="Times New Roman" pitchFamily="-107" charset="0"/>
                <a:sym typeface="Times New Roman" pitchFamily="-107" charset="0"/>
              </a:rPr>
              <a:t>, 2014-2015) </a:t>
            </a:r>
            <a:endParaRPr lang="ja-JP" altLang="en-US" sz="2800" dirty="0">
              <a:solidFill>
                <a:srgbClr val="00A8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79031540"/>
              </p:ext>
            </p:extLst>
          </p:nvPr>
        </p:nvGraphicFramePr>
        <p:xfrm>
          <a:off x="801390" y="4288820"/>
          <a:ext cx="7546737" cy="2189095"/>
        </p:xfrm>
        <a:graphic>
          <a:graphicData uri="http://schemas.openxmlformats.org/drawingml/2006/table">
            <a:tbl>
              <a:tblPr firstRow="1" bandRow="1">
                <a:tableStyleId>{5C22544A-7EE6-4342-B048-85BDC9FD1C3A}</a:tableStyleId>
              </a:tblPr>
              <a:tblGrid>
                <a:gridCol w="2340672"/>
                <a:gridCol w="1831382"/>
                <a:gridCol w="1795373"/>
                <a:gridCol w="1579310"/>
              </a:tblGrid>
              <a:tr h="544417">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en-US" altLang="ja-JP" sz="2400" dirty="0" smtClean="0"/>
                        <a:t>Control (</a:t>
                      </a:r>
                      <a:r>
                        <a:rPr kumimoji="1" lang="en-US" altLang="ja-JP" sz="2400" i="1" dirty="0" smtClean="0"/>
                        <a:t>n</a:t>
                      </a:r>
                      <a:r>
                        <a:rPr kumimoji="1" lang="en-US" altLang="ja-JP" sz="2400" baseline="0" dirty="0" smtClean="0"/>
                        <a:t>)</a:t>
                      </a:r>
                      <a:endParaRPr kumimoji="1" lang="ja-JP" altLang="en-US" sz="2400" dirty="0" smtClean="0"/>
                    </a:p>
                  </a:txBody>
                  <a:tcPr/>
                </a:tc>
                <a:tc>
                  <a:txBody>
                    <a:bodyPr/>
                    <a:lstStyle/>
                    <a:p>
                      <a:pPr algn="ctr"/>
                      <a:r>
                        <a:rPr kumimoji="1" lang="en-US" altLang="ja-JP" dirty="0" smtClean="0"/>
                        <a:t>Motivation</a:t>
                      </a:r>
                      <a:endParaRPr kumimoji="1" lang="ja-JP" altLang="en-US" dirty="0"/>
                    </a:p>
                  </a:txBody>
                  <a:tcPr/>
                </a:tc>
                <a:tc>
                  <a:txBody>
                    <a:bodyPr/>
                    <a:lstStyle/>
                    <a:p>
                      <a:pPr algn="ctr"/>
                      <a:r>
                        <a:rPr kumimoji="1" lang="en-US" altLang="ja-JP" dirty="0" smtClean="0"/>
                        <a:t>I-Posture</a:t>
                      </a:r>
                      <a:endParaRPr kumimoji="1" lang="ja-JP" altLang="en-US" dirty="0"/>
                    </a:p>
                  </a:txBody>
                  <a:tcPr/>
                </a:tc>
                <a:tc>
                  <a:txBody>
                    <a:bodyPr/>
                    <a:lstStyle/>
                    <a:p>
                      <a:pPr algn="ctr"/>
                      <a:r>
                        <a:rPr kumimoji="1" lang="en-US" altLang="ja-JP" dirty="0" smtClean="0"/>
                        <a:t>Cultural C</a:t>
                      </a:r>
                      <a:endParaRPr kumimoji="1" lang="ja-JP" altLang="en-US" dirty="0"/>
                    </a:p>
                  </a:txBody>
                  <a:tcPr/>
                </a:tc>
              </a:tr>
              <a:tr h="560945">
                <a:tc>
                  <a:txBody>
                    <a:bodyPr/>
                    <a:lstStyle/>
                    <a:p>
                      <a:r>
                        <a:rPr kumimoji="1" lang="en-US" altLang="ja-JP" sz="2400" dirty="0" smtClean="0"/>
                        <a:t>September</a:t>
                      </a:r>
                      <a:r>
                        <a:rPr kumimoji="1" lang="en-US" altLang="ja-JP" sz="2400" baseline="0" dirty="0" smtClean="0"/>
                        <a:t> (24)</a:t>
                      </a:r>
                      <a:endParaRPr kumimoji="1" lang="ja-JP" altLang="en-US" sz="2400" dirty="0"/>
                    </a:p>
                  </a:txBody>
                  <a:tcPr/>
                </a:tc>
                <a:tc>
                  <a:txBody>
                    <a:bodyPr/>
                    <a:lstStyle/>
                    <a:p>
                      <a:pPr algn="ctr"/>
                      <a:r>
                        <a:rPr kumimoji="1" lang="en-US" altLang="ja-JP" sz="2400" dirty="0" smtClean="0"/>
                        <a:t>2.40</a:t>
                      </a:r>
                      <a:endParaRPr kumimoji="1" lang="ja-JP" altLang="en-US" sz="2400" dirty="0"/>
                    </a:p>
                  </a:txBody>
                  <a:tcPr/>
                </a:tc>
                <a:tc>
                  <a:txBody>
                    <a:bodyPr/>
                    <a:lstStyle/>
                    <a:p>
                      <a:pPr algn="ctr"/>
                      <a:r>
                        <a:rPr kumimoji="1" lang="en-US" altLang="ja-JP" sz="2400" dirty="0" smtClean="0"/>
                        <a:t>2.74</a:t>
                      </a:r>
                      <a:endParaRPr kumimoji="1" lang="ja-JP" altLang="en-US" sz="2400" dirty="0"/>
                    </a:p>
                  </a:txBody>
                  <a:tcPr/>
                </a:tc>
                <a:tc>
                  <a:txBody>
                    <a:bodyPr/>
                    <a:lstStyle/>
                    <a:p>
                      <a:pPr algn="ctr"/>
                      <a:r>
                        <a:rPr kumimoji="1" lang="en-US" altLang="ja-JP" sz="2400" dirty="0" smtClean="0"/>
                        <a:t>1.77</a:t>
                      </a:r>
                      <a:endParaRPr kumimoji="1" lang="ja-JP" altLang="en-US" sz="2400" dirty="0"/>
                    </a:p>
                  </a:txBody>
                  <a:tcPr/>
                </a:tc>
              </a:tr>
              <a:tr h="541866">
                <a:tc>
                  <a:txBody>
                    <a:bodyPr/>
                    <a:lstStyle/>
                    <a:p>
                      <a:r>
                        <a:rPr kumimoji="1" lang="en-US" altLang="ja-JP" sz="2400" dirty="0" smtClean="0"/>
                        <a:t>January</a:t>
                      </a:r>
                      <a:r>
                        <a:rPr kumimoji="1" lang="en-US" altLang="ja-JP" sz="2400" baseline="0" dirty="0" smtClean="0"/>
                        <a:t> (21)</a:t>
                      </a:r>
                      <a:endParaRPr kumimoji="1" lang="ja-JP" altLang="en-US" sz="2400" dirty="0"/>
                    </a:p>
                  </a:txBody>
                  <a:tcPr/>
                </a:tc>
                <a:tc>
                  <a:txBody>
                    <a:bodyPr/>
                    <a:lstStyle/>
                    <a:p>
                      <a:pPr algn="ctr"/>
                      <a:r>
                        <a:rPr kumimoji="1" lang="en-US" altLang="ja-JP" sz="2400" dirty="0" smtClean="0"/>
                        <a:t>2.72</a:t>
                      </a:r>
                      <a:endParaRPr kumimoji="1" lang="ja-JP" altLang="en-US" sz="2400" dirty="0"/>
                    </a:p>
                  </a:txBody>
                  <a:tcPr/>
                </a:tc>
                <a:tc>
                  <a:txBody>
                    <a:bodyPr/>
                    <a:lstStyle/>
                    <a:p>
                      <a:pPr algn="ctr"/>
                      <a:r>
                        <a:rPr kumimoji="1" lang="en-US" altLang="ja-JP" sz="2400" dirty="0" smtClean="0"/>
                        <a:t>2.89</a:t>
                      </a:r>
                      <a:endParaRPr kumimoji="1" lang="ja-JP" altLang="en-US" sz="2400" dirty="0"/>
                    </a:p>
                  </a:txBody>
                  <a:tcPr/>
                </a:tc>
                <a:tc>
                  <a:txBody>
                    <a:bodyPr/>
                    <a:lstStyle/>
                    <a:p>
                      <a:pPr algn="ctr"/>
                      <a:r>
                        <a:rPr kumimoji="1" lang="en-US" altLang="ja-JP" sz="2400" dirty="0" smtClean="0"/>
                        <a:t>2.22</a:t>
                      </a:r>
                      <a:endParaRPr kumimoji="1" lang="ja-JP" altLang="en-US" sz="2400" dirty="0"/>
                    </a:p>
                  </a:txBody>
                  <a:tcPr/>
                </a:tc>
              </a:tr>
              <a:tr h="541867">
                <a:tc>
                  <a:txBody>
                    <a:bodyPr/>
                    <a:lstStyle/>
                    <a:p>
                      <a:r>
                        <a:rPr kumimoji="1" lang="en-US" altLang="ja-JP" sz="2400" dirty="0" smtClean="0"/>
                        <a:t>April</a:t>
                      </a:r>
                      <a:r>
                        <a:rPr kumimoji="1" lang="en-US" altLang="ja-JP" sz="2400" baseline="0" dirty="0" smtClean="0"/>
                        <a:t> (8)</a:t>
                      </a:r>
                      <a:endParaRPr kumimoji="1" lang="ja-JP" altLang="en-US" sz="2400" dirty="0"/>
                    </a:p>
                  </a:txBody>
                  <a:tcPr/>
                </a:tc>
                <a:tc>
                  <a:txBody>
                    <a:bodyPr/>
                    <a:lstStyle/>
                    <a:p>
                      <a:pPr algn="ctr"/>
                      <a:r>
                        <a:rPr kumimoji="1" lang="en-US" altLang="ja-JP" sz="2400" dirty="0" smtClean="0"/>
                        <a:t>2.52</a:t>
                      </a:r>
                      <a:endParaRPr kumimoji="1" lang="ja-JP" altLang="en-US" sz="2400" dirty="0"/>
                    </a:p>
                  </a:txBody>
                  <a:tcPr/>
                </a:tc>
                <a:tc>
                  <a:txBody>
                    <a:bodyPr/>
                    <a:lstStyle/>
                    <a:p>
                      <a:pPr algn="ctr"/>
                      <a:r>
                        <a:rPr kumimoji="1" lang="en-US" altLang="ja-JP" sz="2400" dirty="0" smtClean="0"/>
                        <a:t>2.77</a:t>
                      </a:r>
                      <a:endParaRPr kumimoji="1" lang="ja-JP" altLang="en-US" sz="2400" dirty="0"/>
                    </a:p>
                  </a:txBody>
                  <a:tcPr/>
                </a:tc>
                <a:tc>
                  <a:txBody>
                    <a:bodyPr/>
                    <a:lstStyle/>
                    <a:p>
                      <a:pPr algn="ctr"/>
                      <a:r>
                        <a:rPr kumimoji="1" lang="en-US" altLang="ja-JP" sz="2400" dirty="0" smtClean="0"/>
                        <a:t>2.06</a:t>
                      </a:r>
                      <a:endParaRPr kumimoji="1" lang="ja-JP" altLang="en-US" sz="2400" dirty="0"/>
                    </a:p>
                  </a:txBody>
                  <a:tcPr/>
                </a:tc>
              </a:tr>
            </a:tbl>
          </a:graphicData>
        </a:graphic>
      </p:graphicFrame>
      <p:sp>
        <p:nvSpPr>
          <p:cNvPr id="10" name="Rounded Rectangle 9"/>
          <p:cNvSpPr/>
          <p:nvPr/>
        </p:nvSpPr>
        <p:spPr>
          <a:xfrm>
            <a:off x="3569718" y="4804370"/>
            <a:ext cx="988557" cy="1758213"/>
          </a:xfrm>
          <a:prstGeom prst="roundRect">
            <a:avLst/>
          </a:prstGeom>
          <a:noFill/>
          <a:ln w="635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Down Arrow 10"/>
          <p:cNvSpPr/>
          <p:nvPr/>
        </p:nvSpPr>
        <p:spPr>
          <a:xfrm>
            <a:off x="4701028" y="2192912"/>
            <a:ext cx="484632" cy="1469385"/>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Rounded Rectangle 15"/>
          <p:cNvSpPr/>
          <p:nvPr/>
        </p:nvSpPr>
        <p:spPr>
          <a:xfrm>
            <a:off x="3712471" y="2022615"/>
            <a:ext cx="988557" cy="1758213"/>
          </a:xfrm>
          <a:prstGeom prst="roundRect">
            <a:avLst/>
          </a:prstGeom>
          <a:noFill/>
          <a:ln w="635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7434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817" y="1137677"/>
            <a:ext cx="7057850" cy="954107"/>
          </a:xfrm>
          <a:prstGeom prst="rect">
            <a:avLst/>
          </a:prstGeom>
          <a:noFill/>
        </p:spPr>
        <p:txBody>
          <a:bodyPr wrap="square" rtlCol="0">
            <a:spAutoFit/>
          </a:bodyPr>
          <a:lstStyle/>
          <a:p>
            <a:r>
              <a:rPr lang="en-US" altLang="ja-JP" sz="2800" i="1" dirty="0" smtClean="0"/>
              <a:t>How was it and why? </a:t>
            </a:r>
            <a:r>
              <a:rPr lang="en-US" altLang="ja-JP" sz="2800" b="1" u="sng" dirty="0"/>
              <a:t>Good </a:t>
            </a:r>
            <a:r>
              <a:rPr lang="en-US" altLang="ja-JP" sz="2800" b="1" u="sng" dirty="0" smtClean="0"/>
              <a:t>points</a:t>
            </a:r>
            <a:endParaRPr lang="en-US" altLang="ja-JP" sz="2800" b="1" u="sng" dirty="0"/>
          </a:p>
          <a:p>
            <a:endParaRPr lang="en-US" altLang="ja-JP" sz="2800" i="1" dirty="0" smtClean="0"/>
          </a:p>
        </p:txBody>
      </p:sp>
      <p:sp>
        <p:nvSpPr>
          <p:cNvPr id="3" name="TextBox 2"/>
          <p:cNvSpPr txBox="1"/>
          <p:nvPr/>
        </p:nvSpPr>
        <p:spPr>
          <a:xfrm>
            <a:off x="577925" y="2099747"/>
            <a:ext cx="7814715" cy="1384995"/>
          </a:xfrm>
          <a:prstGeom prst="rect">
            <a:avLst/>
          </a:prstGeom>
          <a:noFill/>
        </p:spPr>
        <p:txBody>
          <a:bodyPr wrap="square" rtlCol="0">
            <a:spAutoFit/>
          </a:bodyPr>
          <a:lstStyle/>
          <a:p>
            <a:r>
              <a:rPr lang="en-US" altLang="ja-JP" sz="2800" dirty="0" smtClean="0"/>
              <a:t>Exchange / Learn about U.S. – 50 responses</a:t>
            </a:r>
          </a:p>
          <a:p>
            <a:pPr marL="457200" indent="-457200">
              <a:buFont typeface="Arial"/>
              <a:buChar char="•"/>
            </a:pPr>
            <a:r>
              <a:rPr lang="en-US" altLang="ja-JP" sz="2800" dirty="0" smtClean="0">
                <a:latin typeface="メイリオ"/>
                <a:ea typeface="メイリオ"/>
                <a:cs typeface="メイリオ"/>
              </a:rPr>
              <a:t>I was able to learn a variety of things about American university students.</a:t>
            </a:r>
          </a:p>
        </p:txBody>
      </p:sp>
      <p:sp>
        <p:nvSpPr>
          <p:cNvPr id="4" name="TextBox 3"/>
          <p:cNvSpPr txBox="1"/>
          <p:nvPr/>
        </p:nvSpPr>
        <p:spPr>
          <a:xfrm>
            <a:off x="577924" y="4015418"/>
            <a:ext cx="7634743" cy="2677656"/>
          </a:xfrm>
          <a:prstGeom prst="rect">
            <a:avLst/>
          </a:prstGeom>
          <a:noFill/>
        </p:spPr>
        <p:txBody>
          <a:bodyPr wrap="square" rtlCol="0">
            <a:spAutoFit/>
          </a:bodyPr>
          <a:lstStyle/>
          <a:p>
            <a:r>
              <a:rPr lang="en-US" altLang="ja-JP" sz="2800" dirty="0" smtClean="0"/>
              <a:t>Opportunity to use English – 7 </a:t>
            </a:r>
            <a:endParaRPr kumimoji="1" lang="en-US" altLang="ja-JP" sz="2800" dirty="0" smtClean="0">
              <a:latin typeface="メイリオ"/>
              <a:ea typeface="メイリオ"/>
              <a:cs typeface="メイリオ"/>
            </a:endParaRPr>
          </a:p>
          <a:p>
            <a:pPr marL="457200" indent="-457200">
              <a:buFont typeface="Arial"/>
              <a:buChar char="•"/>
            </a:pPr>
            <a:r>
              <a:rPr kumimoji="1" lang="en-US" altLang="ja-JP" sz="2800" dirty="0" smtClean="0">
                <a:latin typeface="メイリオ"/>
                <a:ea typeface="メイリオ"/>
                <a:cs typeface="メイリオ"/>
              </a:rPr>
              <a:t>I made an effort to proactively speak English.</a:t>
            </a:r>
            <a:r>
              <a:rPr lang="en-US" altLang="ja-JP" sz="2800" dirty="0" smtClean="0">
                <a:latin typeface="メイリオ"/>
                <a:ea typeface="メイリオ"/>
                <a:cs typeface="メイリオ"/>
              </a:rPr>
              <a:t> </a:t>
            </a:r>
            <a:endParaRPr lang="en-US" altLang="ja-JP" sz="2800" dirty="0">
              <a:latin typeface="メイリオ"/>
              <a:ea typeface="メイリオ"/>
              <a:cs typeface="メイリオ"/>
            </a:endParaRPr>
          </a:p>
          <a:p>
            <a:pPr marL="457200" indent="-457200">
              <a:buFont typeface="Arial"/>
              <a:buChar char="•"/>
            </a:pPr>
            <a:r>
              <a:rPr lang="en-US" altLang="ja-JP" sz="2800" dirty="0" smtClean="0">
                <a:latin typeface="メイリオ"/>
                <a:ea typeface="メイリオ"/>
                <a:cs typeface="メイリオ"/>
              </a:rPr>
              <a:t>I could interact with people I wouldn’t normally be able to interact with.</a:t>
            </a:r>
            <a:endParaRPr kumimoji="1" lang="en-US" altLang="ja-JP" sz="2800" dirty="0" smtClean="0">
              <a:latin typeface="メイリオ"/>
              <a:ea typeface="メイリオ"/>
              <a:cs typeface="メイリオ"/>
            </a:endParaRPr>
          </a:p>
          <a:p>
            <a:endParaRPr kumimoji="1" lang="ja-JP" altLang="en-US" sz="2800" dirty="0">
              <a:latin typeface="メイリオ"/>
              <a:ea typeface="メイリオ"/>
              <a:cs typeface="メイリオ"/>
            </a:endParaRPr>
          </a:p>
        </p:txBody>
      </p:sp>
      <p:sp>
        <p:nvSpPr>
          <p:cNvPr id="5" name="Rectangle 4"/>
          <p:cNvSpPr/>
          <p:nvPr/>
        </p:nvSpPr>
        <p:spPr>
          <a:xfrm>
            <a:off x="577925" y="495926"/>
            <a:ext cx="3262632" cy="584776"/>
          </a:xfrm>
          <a:prstGeom prst="rect">
            <a:avLst/>
          </a:prstGeom>
        </p:spPr>
        <p:txBody>
          <a:bodyPr wrap="none">
            <a:spAutoFit/>
          </a:bodyPr>
          <a:lstStyle/>
          <a:p>
            <a:r>
              <a:rPr lang="en-US" altLang="ja-JP" sz="3200" b="1" dirty="0" smtClean="0">
                <a:solidFill>
                  <a:schemeClr val="accent1"/>
                </a:solidFill>
              </a:rPr>
              <a:t>Reflection Logs </a:t>
            </a:r>
            <a:endParaRPr lang="ja-JP" altLang="en-US" sz="3200" b="1" dirty="0">
              <a:solidFill>
                <a:schemeClr val="accent1"/>
              </a:solidFill>
            </a:endParaRPr>
          </a:p>
        </p:txBody>
      </p:sp>
      <p:sp>
        <p:nvSpPr>
          <p:cNvPr id="7" name="Rectangle 6"/>
          <p:cNvSpPr/>
          <p:nvPr/>
        </p:nvSpPr>
        <p:spPr>
          <a:xfrm>
            <a:off x="3884868" y="546725"/>
            <a:ext cx="3633531" cy="523220"/>
          </a:xfrm>
          <a:prstGeom prst="rect">
            <a:avLst/>
          </a:prstGeom>
        </p:spPr>
        <p:txBody>
          <a:bodyPr wrap="square">
            <a:spAutoFit/>
          </a:bodyPr>
          <a:lstStyle/>
          <a:p>
            <a:r>
              <a:rPr lang="en-US" altLang="ja-JP" sz="2800" dirty="0" smtClean="0"/>
              <a:t>(70 respondents)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190" y="2091784"/>
            <a:ext cx="8122736" cy="3539431"/>
          </a:xfrm>
          <a:prstGeom prst="rect">
            <a:avLst/>
          </a:prstGeom>
          <a:noFill/>
        </p:spPr>
        <p:txBody>
          <a:bodyPr wrap="none" rtlCol="0">
            <a:spAutoFit/>
          </a:bodyPr>
          <a:lstStyle/>
          <a:p>
            <a:endParaRPr kumimoji="1" lang="en-US" altLang="ja-JP" sz="2800" b="1" dirty="0" smtClean="0"/>
          </a:p>
          <a:p>
            <a:r>
              <a:rPr lang="en-US" altLang="ja-JP" sz="2800" dirty="0" smtClean="0"/>
              <a:t>Language related – 24 responses</a:t>
            </a:r>
          </a:p>
          <a:p>
            <a:pPr marL="457200" indent="-457200">
              <a:buFont typeface="Arial"/>
              <a:buChar char="•"/>
            </a:pPr>
            <a:r>
              <a:rPr lang="en-US" altLang="ja-JP" sz="2800" dirty="0" smtClean="0"/>
              <a:t>I didn’t know how to write comments in English.</a:t>
            </a:r>
            <a:endParaRPr lang="en-US" altLang="ja-JP" sz="2800" dirty="0" smtClean="0">
              <a:latin typeface="メイリオ"/>
              <a:ea typeface="メイリオ"/>
              <a:cs typeface="メイリオ"/>
            </a:endParaRPr>
          </a:p>
          <a:p>
            <a:endParaRPr kumimoji="1" lang="en-US" altLang="ja-JP" sz="2800" dirty="0" smtClean="0">
              <a:latin typeface="Arial"/>
              <a:ea typeface="メイリオ"/>
              <a:cs typeface="Arial"/>
            </a:endParaRPr>
          </a:p>
          <a:p>
            <a:r>
              <a:rPr kumimoji="1" lang="en-US" altLang="ja-JP" sz="2800" dirty="0" smtClean="0">
                <a:latin typeface="Arial"/>
                <a:ea typeface="メイリオ"/>
                <a:cs typeface="Arial"/>
              </a:rPr>
              <a:t>Video related – 23</a:t>
            </a:r>
          </a:p>
          <a:p>
            <a:endParaRPr lang="en-US" altLang="ja-JP" sz="2800" dirty="0" smtClean="0">
              <a:latin typeface="Arial"/>
              <a:cs typeface="Arial"/>
            </a:endParaRPr>
          </a:p>
          <a:p>
            <a:r>
              <a:rPr lang="en-US" altLang="ja-JP" sz="2800" dirty="0" smtClean="0">
                <a:latin typeface="Arial"/>
                <a:cs typeface="Arial"/>
              </a:rPr>
              <a:t>Theme / Content – 6</a:t>
            </a:r>
          </a:p>
          <a:p>
            <a:endParaRPr kumimoji="1" lang="ja-JP" altLang="en-US" sz="2800" dirty="0"/>
          </a:p>
        </p:txBody>
      </p:sp>
      <p:sp>
        <p:nvSpPr>
          <p:cNvPr id="5" name="Rectangle 4"/>
          <p:cNvSpPr/>
          <p:nvPr/>
        </p:nvSpPr>
        <p:spPr>
          <a:xfrm>
            <a:off x="594858" y="546725"/>
            <a:ext cx="3262632" cy="584776"/>
          </a:xfrm>
          <a:prstGeom prst="rect">
            <a:avLst/>
          </a:prstGeom>
        </p:spPr>
        <p:txBody>
          <a:bodyPr wrap="none">
            <a:spAutoFit/>
          </a:bodyPr>
          <a:lstStyle/>
          <a:p>
            <a:r>
              <a:rPr lang="en-US" altLang="ja-JP" sz="3200" b="1" dirty="0" smtClean="0">
                <a:solidFill>
                  <a:schemeClr val="accent1"/>
                </a:solidFill>
              </a:rPr>
              <a:t>Reflection Logs </a:t>
            </a:r>
            <a:endParaRPr lang="ja-JP" altLang="en-US" sz="3200" b="1" dirty="0">
              <a:solidFill>
                <a:schemeClr val="accent1"/>
              </a:solidFill>
            </a:endParaRPr>
          </a:p>
        </p:txBody>
      </p:sp>
      <p:sp>
        <p:nvSpPr>
          <p:cNvPr id="7" name="Rectangle 6"/>
          <p:cNvSpPr/>
          <p:nvPr/>
        </p:nvSpPr>
        <p:spPr>
          <a:xfrm>
            <a:off x="3959088" y="608281"/>
            <a:ext cx="3904460" cy="523220"/>
          </a:xfrm>
          <a:prstGeom prst="rect">
            <a:avLst/>
          </a:prstGeom>
        </p:spPr>
        <p:txBody>
          <a:bodyPr wrap="square">
            <a:spAutoFit/>
          </a:bodyPr>
          <a:lstStyle/>
          <a:p>
            <a:r>
              <a:rPr lang="en-US" altLang="ja-JP" sz="2800" dirty="0" smtClean="0"/>
              <a:t>(70 respondents)</a:t>
            </a:r>
          </a:p>
        </p:txBody>
      </p:sp>
      <p:sp>
        <p:nvSpPr>
          <p:cNvPr id="6" name="TextBox 5"/>
          <p:cNvSpPr txBox="1"/>
          <p:nvPr/>
        </p:nvSpPr>
        <p:spPr>
          <a:xfrm>
            <a:off x="1154817" y="1137677"/>
            <a:ext cx="7057850" cy="954107"/>
          </a:xfrm>
          <a:prstGeom prst="rect">
            <a:avLst/>
          </a:prstGeom>
          <a:noFill/>
        </p:spPr>
        <p:txBody>
          <a:bodyPr wrap="square" rtlCol="0">
            <a:spAutoFit/>
          </a:bodyPr>
          <a:lstStyle/>
          <a:p>
            <a:r>
              <a:rPr lang="en-US" altLang="ja-JP" sz="2800" i="1" dirty="0" smtClean="0"/>
              <a:t>How was it and why? </a:t>
            </a:r>
            <a:r>
              <a:rPr lang="en-US" altLang="ja-JP" sz="2800" b="1" u="sng" dirty="0" smtClean="0"/>
              <a:t>Difficult points</a:t>
            </a:r>
            <a:endParaRPr lang="en-US" altLang="ja-JP" sz="2800" b="1" u="sng" dirty="0"/>
          </a:p>
          <a:p>
            <a:endParaRPr lang="en-US" altLang="ja-JP" sz="2800" i="1"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190" y="1453228"/>
            <a:ext cx="8353569" cy="3970318"/>
          </a:xfrm>
          <a:prstGeom prst="rect">
            <a:avLst/>
          </a:prstGeom>
          <a:noFill/>
        </p:spPr>
        <p:txBody>
          <a:bodyPr wrap="none" rtlCol="0">
            <a:spAutoFit/>
          </a:bodyPr>
          <a:lstStyle/>
          <a:p>
            <a:endParaRPr kumimoji="1" lang="en-US" altLang="ja-JP" sz="2800" b="1" dirty="0" smtClean="0"/>
          </a:p>
          <a:p>
            <a:r>
              <a:rPr lang="en-US" altLang="ja-JP" sz="2800" dirty="0" smtClean="0"/>
              <a:t>Group work – 6</a:t>
            </a:r>
          </a:p>
          <a:p>
            <a:pPr marL="457200" indent="-457200">
              <a:buFont typeface="Arial"/>
              <a:buChar char="•"/>
            </a:pPr>
            <a:r>
              <a:rPr lang="en-US" altLang="ja-JP" sz="2800" dirty="0" smtClean="0"/>
              <a:t>It would be better to have groups of students </a:t>
            </a:r>
            <a:br>
              <a:rPr lang="en-US" altLang="ja-JP" sz="2800" dirty="0" smtClean="0"/>
            </a:br>
            <a:r>
              <a:rPr lang="en-US" altLang="ja-JP" sz="2800" dirty="0" smtClean="0"/>
              <a:t>in the same school year.</a:t>
            </a:r>
            <a:endParaRPr lang="en-US" altLang="ja-JP" sz="2800" dirty="0" smtClean="0">
              <a:latin typeface="メイリオ"/>
              <a:ea typeface="メイリオ"/>
              <a:cs typeface="メイリオ"/>
            </a:endParaRPr>
          </a:p>
          <a:p>
            <a:r>
              <a:rPr lang="en-US" altLang="ja-JP" sz="2800" dirty="0" smtClean="0"/>
              <a:t>Facebook – 5</a:t>
            </a:r>
          </a:p>
          <a:p>
            <a:pPr marL="457200" indent="-457200">
              <a:buFont typeface="Arial"/>
              <a:buChar char="•"/>
            </a:pPr>
            <a:r>
              <a:rPr lang="en-US" altLang="ja-JP" sz="2800" dirty="0" smtClean="0"/>
              <a:t>I only wanted to use Facebook with close friends</a:t>
            </a:r>
            <a:br>
              <a:rPr lang="en-US" altLang="ja-JP" sz="2800" dirty="0" smtClean="0"/>
            </a:br>
            <a:r>
              <a:rPr lang="en-US" altLang="ja-JP" sz="2800" dirty="0" smtClean="0"/>
              <a:t>so it was a big stress to have to be in the same</a:t>
            </a:r>
            <a:br>
              <a:rPr lang="en-US" altLang="ja-JP" sz="2800" dirty="0" smtClean="0"/>
            </a:br>
            <a:r>
              <a:rPr lang="en-US" altLang="ja-JP" sz="2800" dirty="0" smtClean="0"/>
              <a:t>(private) group.</a:t>
            </a:r>
          </a:p>
          <a:p>
            <a:endParaRPr kumimoji="1" lang="ja-JP" altLang="en-US" sz="2800" dirty="0"/>
          </a:p>
        </p:txBody>
      </p:sp>
      <p:sp>
        <p:nvSpPr>
          <p:cNvPr id="5" name="Rectangle 4"/>
          <p:cNvSpPr/>
          <p:nvPr/>
        </p:nvSpPr>
        <p:spPr>
          <a:xfrm>
            <a:off x="594858" y="546725"/>
            <a:ext cx="3262632" cy="584776"/>
          </a:xfrm>
          <a:prstGeom prst="rect">
            <a:avLst/>
          </a:prstGeom>
        </p:spPr>
        <p:txBody>
          <a:bodyPr wrap="none">
            <a:spAutoFit/>
          </a:bodyPr>
          <a:lstStyle/>
          <a:p>
            <a:r>
              <a:rPr lang="en-US" altLang="ja-JP" sz="3200" b="1" dirty="0" smtClean="0">
                <a:solidFill>
                  <a:schemeClr val="accent1"/>
                </a:solidFill>
              </a:rPr>
              <a:t>Reflection Logs </a:t>
            </a:r>
            <a:endParaRPr lang="ja-JP" altLang="en-US" sz="3200" b="1" dirty="0">
              <a:solidFill>
                <a:schemeClr val="accent1"/>
              </a:solidFill>
            </a:endParaRPr>
          </a:p>
        </p:txBody>
      </p:sp>
      <p:sp>
        <p:nvSpPr>
          <p:cNvPr id="7" name="Rectangle 6"/>
          <p:cNvSpPr/>
          <p:nvPr/>
        </p:nvSpPr>
        <p:spPr>
          <a:xfrm>
            <a:off x="3959088" y="608281"/>
            <a:ext cx="3904460" cy="523220"/>
          </a:xfrm>
          <a:prstGeom prst="rect">
            <a:avLst/>
          </a:prstGeom>
        </p:spPr>
        <p:txBody>
          <a:bodyPr wrap="square">
            <a:spAutoFit/>
          </a:bodyPr>
          <a:lstStyle/>
          <a:p>
            <a:r>
              <a:rPr lang="en-US" altLang="ja-JP" sz="2800" dirty="0" smtClean="0"/>
              <a:t>(70 respondents)</a:t>
            </a:r>
          </a:p>
        </p:txBody>
      </p:sp>
      <p:sp>
        <p:nvSpPr>
          <p:cNvPr id="6" name="TextBox 5"/>
          <p:cNvSpPr txBox="1"/>
          <p:nvPr/>
        </p:nvSpPr>
        <p:spPr>
          <a:xfrm>
            <a:off x="1154817" y="1137677"/>
            <a:ext cx="7057850" cy="954107"/>
          </a:xfrm>
          <a:prstGeom prst="rect">
            <a:avLst/>
          </a:prstGeom>
          <a:noFill/>
        </p:spPr>
        <p:txBody>
          <a:bodyPr wrap="square" rtlCol="0">
            <a:spAutoFit/>
          </a:bodyPr>
          <a:lstStyle/>
          <a:p>
            <a:r>
              <a:rPr lang="en-US" altLang="ja-JP" sz="2800" i="1" dirty="0" smtClean="0"/>
              <a:t>How was it and why? </a:t>
            </a:r>
            <a:r>
              <a:rPr lang="en-US" altLang="ja-JP" sz="2800" b="1" dirty="0" smtClean="0"/>
              <a:t>Difficult points</a:t>
            </a:r>
            <a:endParaRPr lang="en-US" altLang="ja-JP" sz="2800" b="1" dirty="0"/>
          </a:p>
          <a:p>
            <a:endParaRPr lang="en-US" altLang="ja-JP" sz="2800" i="1" dirty="0" smtClean="0"/>
          </a:p>
        </p:txBody>
      </p:sp>
    </p:spTree>
    <p:extLst>
      <p:ext uri="{BB962C8B-B14F-4D97-AF65-F5344CB8AC3E}">
        <p14:creationId xmlns:p14="http://schemas.microsoft.com/office/powerpoint/2010/main" val="5701914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noGrp="1"/>
          </p:cNvSpPr>
          <p:nvPr>
            <p:ph type="title"/>
          </p:nvPr>
        </p:nvSpPr>
        <p:spPr>
          <a:xfrm>
            <a:off x="612776" y="413376"/>
            <a:ext cx="7918450" cy="788894"/>
          </a:xfrm>
        </p:spPr>
        <p:txBody>
          <a:bodyPr/>
          <a:lstStyle/>
          <a:p>
            <a:r>
              <a:rPr lang="en-US" altLang="ja-JP" b="1" dirty="0" smtClean="0">
                <a:solidFill>
                  <a:srgbClr val="1D31FF"/>
                </a:solidFill>
              </a:rPr>
              <a:t>Results </a:t>
            </a:r>
            <a:endParaRPr lang="en-US" altLang="ja-JP" b="1" dirty="0">
              <a:solidFill>
                <a:srgbClr val="1D31FF"/>
              </a:solidFill>
            </a:endParaRPr>
          </a:p>
        </p:txBody>
      </p:sp>
      <p:sp>
        <p:nvSpPr>
          <p:cNvPr id="54275" name="Text Placeholder 2"/>
          <p:cNvSpPr txBox="1">
            <a:spLocks noGrp="1"/>
          </p:cNvSpPr>
          <p:nvPr>
            <p:ph idx="1"/>
          </p:nvPr>
        </p:nvSpPr>
        <p:spPr>
          <a:xfrm>
            <a:off x="498474" y="1439344"/>
            <a:ext cx="8272993" cy="4144963"/>
          </a:xfrm>
        </p:spPr>
        <p:txBody>
          <a:bodyPr>
            <a:noAutofit/>
          </a:bodyPr>
          <a:lstStyle/>
          <a:p>
            <a:pPr>
              <a:buClr>
                <a:srgbClr val="1D31FF"/>
              </a:buClr>
            </a:pPr>
            <a:r>
              <a:rPr lang="en-US" altLang="ja-JP" sz="3200" dirty="0" smtClean="0"/>
              <a:t>Statistically significant increase in</a:t>
            </a:r>
            <a:endParaRPr lang="en-US" altLang="ja-JP" sz="3200" dirty="0" smtClean="0">
              <a:solidFill>
                <a:schemeClr val="tx1"/>
              </a:solidFill>
            </a:endParaRPr>
          </a:p>
          <a:p>
            <a:pPr lvl="1">
              <a:buClr>
                <a:srgbClr val="1D31FF"/>
              </a:buClr>
            </a:pPr>
            <a:r>
              <a:rPr lang="en-US" altLang="ja-JP" sz="3200" dirty="0" smtClean="0"/>
              <a:t> Motivation   </a:t>
            </a:r>
            <a:endParaRPr lang="en-US" altLang="ja-JP" sz="3200" dirty="0" smtClean="0">
              <a:solidFill>
                <a:schemeClr val="tx1"/>
              </a:solidFill>
            </a:endParaRPr>
          </a:p>
          <a:p>
            <a:pPr lvl="1">
              <a:buClr>
                <a:srgbClr val="1D31FF"/>
              </a:buClr>
            </a:pPr>
            <a:r>
              <a:rPr lang="en-US" altLang="ja-JP" sz="3200" dirty="0" smtClean="0">
                <a:solidFill>
                  <a:schemeClr val="tx1"/>
                </a:solidFill>
              </a:rPr>
              <a:t> Willingness to Communicate</a:t>
            </a:r>
          </a:p>
          <a:p>
            <a:pPr lvl="1">
              <a:buClr>
                <a:srgbClr val="1D31FF"/>
              </a:buClr>
            </a:pPr>
            <a:r>
              <a:rPr lang="en-US" altLang="ja-JP" sz="3200" dirty="0" smtClean="0">
                <a:solidFill>
                  <a:schemeClr val="tx1"/>
                </a:solidFill>
              </a:rPr>
              <a:t> Cultural Competence</a:t>
            </a:r>
            <a:endParaRPr lang="en-US" altLang="ja-JP" sz="3200" dirty="0" smtClean="0"/>
          </a:p>
          <a:p>
            <a:pPr lvl="1">
              <a:buClr>
                <a:srgbClr val="1D31FF"/>
              </a:buClr>
              <a:buNone/>
            </a:pPr>
            <a:endParaRPr lang="en-US" altLang="ja-JP" sz="32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noGrp="1"/>
          </p:cNvSpPr>
          <p:nvPr>
            <p:ph type="title"/>
          </p:nvPr>
        </p:nvSpPr>
        <p:spPr>
          <a:xfrm>
            <a:off x="612776" y="413376"/>
            <a:ext cx="7918450" cy="788894"/>
          </a:xfrm>
        </p:spPr>
        <p:txBody>
          <a:bodyPr/>
          <a:lstStyle/>
          <a:p>
            <a:r>
              <a:rPr lang="en-US" altLang="ja-JP" b="1" dirty="0" smtClean="0">
                <a:solidFill>
                  <a:srgbClr val="1D31FF"/>
                </a:solidFill>
              </a:rPr>
              <a:t>Conclusion </a:t>
            </a:r>
            <a:endParaRPr lang="en-US" altLang="ja-JP" b="1" dirty="0">
              <a:solidFill>
                <a:srgbClr val="1D31FF"/>
              </a:solidFill>
            </a:endParaRPr>
          </a:p>
        </p:txBody>
      </p:sp>
      <p:sp>
        <p:nvSpPr>
          <p:cNvPr id="54275" name="Text Placeholder 2"/>
          <p:cNvSpPr txBox="1">
            <a:spLocks noGrp="1"/>
          </p:cNvSpPr>
          <p:nvPr>
            <p:ph idx="1"/>
          </p:nvPr>
        </p:nvSpPr>
        <p:spPr>
          <a:xfrm>
            <a:off x="498474" y="1439344"/>
            <a:ext cx="8272993" cy="4144963"/>
          </a:xfrm>
        </p:spPr>
        <p:txBody>
          <a:bodyPr>
            <a:noAutofit/>
          </a:bodyPr>
          <a:lstStyle/>
          <a:p>
            <a:pPr>
              <a:buClr>
                <a:srgbClr val="1D31FF"/>
              </a:buClr>
            </a:pPr>
            <a:r>
              <a:rPr lang="en-US" altLang="ja-JP" sz="3200" dirty="0" smtClean="0">
                <a:solidFill>
                  <a:schemeClr val="tx1"/>
                </a:solidFill>
              </a:rPr>
              <a:t>Challenges encountered </a:t>
            </a:r>
          </a:p>
          <a:p>
            <a:pPr lvl="1">
              <a:buClr>
                <a:srgbClr val="1D31FF"/>
              </a:buClr>
            </a:pPr>
            <a:r>
              <a:rPr lang="en-US" altLang="ja-JP" sz="3200" dirty="0" smtClean="0"/>
              <a:t>Group formation: teacher chooses  </a:t>
            </a:r>
            <a:endParaRPr lang="en-US" altLang="ja-JP" sz="3200" dirty="0" smtClean="0">
              <a:solidFill>
                <a:schemeClr val="tx1"/>
              </a:solidFill>
            </a:endParaRPr>
          </a:p>
          <a:p>
            <a:pPr lvl="1">
              <a:buClr>
                <a:srgbClr val="1D31FF"/>
              </a:buClr>
            </a:pPr>
            <a:r>
              <a:rPr lang="en-US" altLang="ja-JP" sz="3200" dirty="0" smtClean="0">
                <a:solidFill>
                  <a:schemeClr val="tx1"/>
                </a:solidFill>
              </a:rPr>
              <a:t>Differing education systems cause some difficulty in coordinating international projects</a:t>
            </a:r>
            <a:endParaRPr lang="en-US" altLang="ja-JP" sz="3200" dirty="0" smtClean="0"/>
          </a:p>
          <a:p>
            <a:pPr lvl="1">
              <a:buClr>
                <a:srgbClr val="1D31FF"/>
              </a:buClr>
              <a:buNone/>
            </a:pPr>
            <a:endParaRPr lang="en-US" altLang="ja-JP" sz="32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noGrp="1"/>
          </p:cNvSpPr>
          <p:nvPr>
            <p:ph type="title"/>
          </p:nvPr>
        </p:nvSpPr>
        <p:spPr>
          <a:xfrm>
            <a:off x="612776" y="531907"/>
            <a:ext cx="7918450" cy="788894"/>
          </a:xfrm>
        </p:spPr>
        <p:txBody>
          <a:bodyPr/>
          <a:lstStyle/>
          <a:p>
            <a:r>
              <a:rPr lang="en-US" altLang="ja-JP" b="1" dirty="0" smtClean="0">
                <a:solidFill>
                  <a:srgbClr val="1D31FF"/>
                </a:solidFill>
              </a:rPr>
              <a:t>Conclusion </a:t>
            </a:r>
            <a:endParaRPr lang="en-US" altLang="ja-JP" b="1" dirty="0">
              <a:solidFill>
                <a:srgbClr val="1D31FF"/>
              </a:solidFill>
            </a:endParaRPr>
          </a:p>
        </p:txBody>
      </p:sp>
      <p:sp>
        <p:nvSpPr>
          <p:cNvPr id="54275" name="Text Placeholder 2"/>
          <p:cNvSpPr txBox="1">
            <a:spLocks noGrp="1"/>
          </p:cNvSpPr>
          <p:nvPr>
            <p:ph idx="1"/>
          </p:nvPr>
        </p:nvSpPr>
        <p:spPr>
          <a:xfrm>
            <a:off x="532340" y="1845736"/>
            <a:ext cx="8032752" cy="4144963"/>
          </a:xfrm>
        </p:spPr>
        <p:txBody>
          <a:bodyPr>
            <a:noAutofit/>
          </a:bodyPr>
          <a:lstStyle/>
          <a:p>
            <a:pPr>
              <a:buClr>
                <a:srgbClr val="1D31FF"/>
              </a:buClr>
            </a:pPr>
            <a:r>
              <a:rPr lang="en-US" altLang="ja-JP" sz="3200" dirty="0" smtClean="0">
                <a:solidFill>
                  <a:schemeClr val="tx1"/>
                </a:solidFill>
              </a:rPr>
              <a:t>Further study</a:t>
            </a:r>
          </a:p>
          <a:p>
            <a:pPr lvl="1">
              <a:buClr>
                <a:srgbClr val="1D31FF"/>
              </a:buClr>
            </a:pPr>
            <a:r>
              <a:rPr lang="en-US" altLang="ja-JP" sz="3200" dirty="0" smtClean="0">
                <a:solidFill>
                  <a:schemeClr val="tx1"/>
                </a:solidFill>
              </a:rPr>
              <a:t>Examination of how their communication skills actually improved</a:t>
            </a:r>
            <a:r>
              <a:rPr lang="en-US" altLang="ja-JP" sz="3200" dirty="0" smtClean="0"/>
              <a:t> (use Facebook data)</a:t>
            </a:r>
          </a:p>
          <a:p>
            <a:pPr lvl="1">
              <a:buClr>
                <a:srgbClr val="1D31FF"/>
              </a:buClr>
            </a:pPr>
            <a:r>
              <a:rPr lang="en-US" altLang="ja-JP" sz="3200" dirty="0" smtClean="0">
                <a:solidFill>
                  <a:schemeClr val="tx1"/>
                </a:solidFill>
              </a:rPr>
              <a:t>Corpus analysis of student output in an SNS environment utilizing both spoken and written data</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6 at 7.55.06 PM.png"/>
          <p:cNvPicPr>
            <a:picLocks noChangeAspect="1"/>
          </p:cNvPicPr>
          <p:nvPr/>
        </p:nvPicPr>
        <p:blipFill>
          <a:blip r:embed="rId3"/>
          <a:stretch>
            <a:fillRect/>
          </a:stretch>
        </p:blipFill>
        <p:spPr>
          <a:xfrm>
            <a:off x="389673" y="1838188"/>
            <a:ext cx="1469889" cy="1954878"/>
          </a:xfrm>
          <a:prstGeom prst="rect">
            <a:avLst/>
          </a:prstGeom>
        </p:spPr>
      </p:pic>
      <p:pic>
        <p:nvPicPr>
          <p:cNvPr id="8" name="Picture 7" descr="99-99036.jpg"/>
          <p:cNvPicPr>
            <a:picLocks noChangeAspect="1"/>
          </p:cNvPicPr>
          <p:nvPr/>
        </p:nvPicPr>
        <p:blipFill>
          <a:blip r:embed="rId4"/>
          <a:stretch>
            <a:fillRect/>
          </a:stretch>
        </p:blipFill>
        <p:spPr>
          <a:xfrm>
            <a:off x="6951601" y="1872054"/>
            <a:ext cx="1954878" cy="1954878"/>
          </a:xfrm>
          <a:prstGeom prst="rect">
            <a:avLst/>
          </a:prstGeom>
        </p:spPr>
      </p:pic>
      <p:sp>
        <p:nvSpPr>
          <p:cNvPr id="12" name="Rectangle 11"/>
          <p:cNvSpPr/>
          <p:nvPr/>
        </p:nvSpPr>
        <p:spPr>
          <a:xfrm>
            <a:off x="2125144" y="2056115"/>
            <a:ext cx="4792585" cy="1938992"/>
          </a:xfrm>
          <a:prstGeom prst="rect">
            <a:avLst/>
          </a:prstGeom>
        </p:spPr>
        <p:txBody>
          <a:bodyPr wrap="square">
            <a:spAutoFit/>
          </a:bodyPr>
          <a:lstStyle/>
          <a:p>
            <a:pPr algn="ctr"/>
            <a:r>
              <a:rPr lang="en-US" sz="4000" b="1" dirty="0" smtClean="0"/>
              <a:t>Thank you for your kind attention today! </a:t>
            </a:r>
            <a:r>
              <a:rPr lang="en-US" sz="4000" dirty="0" smtClean="0"/>
              <a:t> </a:t>
            </a:r>
            <a:endParaRPr lang="ja-JP" altLang="en-US" sz="4000" dirty="0"/>
          </a:p>
        </p:txBody>
      </p:sp>
      <p:pic>
        <p:nvPicPr>
          <p:cNvPr id="14" name="Picture 13" descr="facebook-successful-in-raising-over-10-million-in-two-days-towards-nepal-earthquake-disaster.jpg"/>
          <p:cNvPicPr>
            <a:picLocks noChangeAspect="1"/>
          </p:cNvPicPr>
          <p:nvPr/>
        </p:nvPicPr>
        <p:blipFill>
          <a:blip r:embed="rId5"/>
          <a:srcRect l="21105" r="21487"/>
          <a:stretch>
            <a:fillRect/>
          </a:stretch>
        </p:blipFill>
        <p:spPr>
          <a:xfrm>
            <a:off x="2509796" y="4743288"/>
            <a:ext cx="1112493" cy="1090063"/>
          </a:xfrm>
          <a:prstGeom prst="rect">
            <a:avLst/>
          </a:prstGeom>
        </p:spPr>
      </p:pic>
      <p:pic>
        <p:nvPicPr>
          <p:cNvPr id="15" name="Picture 14" descr="VideoLogo.jpg"/>
          <p:cNvPicPr>
            <a:picLocks noChangeAspect="1"/>
          </p:cNvPicPr>
          <p:nvPr/>
        </p:nvPicPr>
        <p:blipFill>
          <a:blip r:embed="rId6"/>
          <a:srcRect l="8940" t="9761" r="9766" b="8342"/>
          <a:stretch>
            <a:fillRect/>
          </a:stretch>
        </p:blipFill>
        <p:spPr>
          <a:xfrm>
            <a:off x="5455110" y="4743288"/>
            <a:ext cx="1225557" cy="1208594"/>
          </a:xfrm>
          <a:prstGeom prst="rect">
            <a:avLst/>
          </a:prstGeom>
        </p:spPr>
      </p:pic>
      <p:pic>
        <p:nvPicPr>
          <p:cNvPr id="17" name="Picture 16" descr="2000px-Flag_of_Japan.svg.png"/>
          <p:cNvPicPr>
            <a:picLocks noChangeAspect="1"/>
          </p:cNvPicPr>
          <p:nvPr/>
        </p:nvPicPr>
        <p:blipFill>
          <a:blip r:embed="rId7"/>
          <a:srcRect l="-11181" r="-11555"/>
          <a:stretch>
            <a:fillRect/>
          </a:stretch>
        </p:blipFill>
        <p:spPr>
          <a:xfrm>
            <a:off x="1888082" y="578693"/>
            <a:ext cx="1734207" cy="914400"/>
          </a:xfrm>
          <a:prstGeom prst="rect">
            <a:avLst/>
          </a:prstGeom>
          <a:ln>
            <a:solidFill>
              <a:schemeClr val="tx1"/>
            </a:solidFill>
          </a:ln>
        </p:spPr>
      </p:pic>
      <p:pic>
        <p:nvPicPr>
          <p:cNvPr id="18" name="Picture 17" descr="1235px-Flag_of_the_United_States.svg.png"/>
          <p:cNvPicPr>
            <a:picLocks noChangeAspect="1"/>
          </p:cNvPicPr>
          <p:nvPr/>
        </p:nvPicPr>
        <p:blipFill>
          <a:blip r:embed="rId8"/>
          <a:stretch>
            <a:fillRect/>
          </a:stretch>
        </p:blipFill>
        <p:spPr>
          <a:xfrm>
            <a:off x="5532235" y="629492"/>
            <a:ext cx="1598686" cy="841531"/>
          </a:xfrm>
          <a:prstGeom prst="rect">
            <a:avLst/>
          </a:prstGeom>
        </p:spPr>
      </p:pic>
    </p:spTree>
    <p:extLst>
      <p:ext uri="{BB962C8B-B14F-4D97-AF65-F5344CB8AC3E}">
        <p14:creationId xmlns:p14="http://schemas.microsoft.com/office/powerpoint/2010/main" val="2718164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smtClean="0">
                <a:solidFill>
                  <a:srgbClr val="1D31FF"/>
                </a:solidFill>
              </a:rPr>
              <a:t>Acknowledgement </a:t>
            </a:r>
            <a:endParaRPr lang="ja-JP" altLang="en-US" b="1" dirty="0">
              <a:solidFill>
                <a:srgbClr val="1D31FF"/>
              </a:solidFill>
            </a:endParaRPr>
          </a:p>
        </p:txBody>
      </p:sp>
      <p:sp>
        <p:nvSpPr>
          <p:cNvPr id="3" name="Content Placeholder 2"/>
          <p:cNvSpPr>
            <a:spLocks noGrp="1"/>
          </p:cNvSpPr>
          <p:nvPr>
            <p:ph idx="1"/>
          </p:nvPr>
        </p:nvSpPr>
        <p:spPr>
          <a:xfrm>
            <a:off x="988359" y="1841505"/>
            <a:ext cx="7167284" cy="4081463"/>
          </a:xfrm>
        </p:spPr>
        <p:txBody>
          <a:bodyPr>
            <a:normAutofit/>
          </a:bodyPr>
          <a:lstStyle/>
          <a:p>
            <a:pPr>
              <a:buClr>
                <a:srgbClr val="1D31FF"/>
              </a:buClr>
            </a:pPr>
            <a:r>
              <a:rPr lang="en-US" altLang="ja-JP" sz="3200" dirty="0" smtClean="0">
                <a:solidFill>
                  <a:srgbClr val="000000"/>
                </a:solidFill>
              </a:rPr>
              <a:t>This work was supported by JSPS KAKENHI Grant Number</a:t>
            </a:r>
            <a:r>
              <a:rPr lang="en-US" sz="3200" dirty="0" smtClean="0">
                <a:solidFill>
                  <a:srgbClr val="000000"/>
                </a:solidFill>
              </a:rPr>
              <a:t>. 25370656 </a:t>
            </a:r>
            <a:endParaRPr lang="ja-JP" altLang="en-US" sz="3200" dirty="0" smtClean="0">
              <a:solidFill>
                <a:srgbClr val="000000"/>
              </a:solidFill>
            </a:endParaRPr>
          </a:p>
          <a:p>
            <a:endParaRPr lang="ja-JP" altLang="en-US" sz="3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2640" y="2967336"/>
            <a:ext cx="6691007" cy="923318"/>
          </a:xfrm>
          <a:prstGeom prst="rect">
            <a:avLst/>
          </a:prstGeom>
        </p:spPr>
        <p:txBody>
          <a:bodyPr wrap="none" lIns="91429" tIns="45714" rIns="91429" bIns="45714">
            <a:spAutoFit/>
          </a:bodyPr>
          <a:lstStyle/>
          <a:p>
            <a:r>
              <a:rPr lang="en-US" altLang="ja-JP" sz="5400" b="1" dirty="0" smtClean="0"/>
              <a:t>1/week vs. 3-5/week</a:t>
            </a:r>
            <a:endParaRPr lang="ja-JP" altLang="en-US" sz="5400" b="1" dirty="0"/>
          </a:p>
        </p:txBody>
      </p:sp>
      <p:pic>
        <p:nvPicPr>
          <p:cNvPr id="3" name="Picture 2" descr="Screen Shot 2014-07-16 at 6.39.57 PM.png"/>
          <p:cNvPicPr>
            <a:picLocks noChangeAspect="1"/>
          </p:cNvPicPr>
          <p:nvPr/>
        </p:nvPicPr>
        <p:blipFill>
          <a:blip r:embed="rId3"/>
          <a:stretch>
            <a:fillRect/>
          </a:stretch>
        </p:blipFill>
        <p:spPr>
          <a:xfrm>
            <a:off x="16709" y="4451428"/>
            <a:ext cx="3391927" cy="2393524"/>
          </a:xfrm>
          <a:prstGeom prst="rect">
            <a:avLst/>
          </a:prstGeom>
          <a:effectLst>
            <a:glow rad="101600">
              <a:schemeClr val="bg1">
                <a:alpha val="69000"/>
              </a:schemeClr>
            </a:glo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4-06-19 at 9.09.17 AM.png"/>
          <p:cNvPicPr>
            <a:picLocks noChangeAspect="1"/>
          </p:cNvPicPr>
          <p:nvPr/>
        </p:nvPicPr>
        <p:blipFill>
          <a:blip r:embed="rId3"/>
          <a:srcRect l="9422" t="12079" r="4074" b="21130"/>
          <a:stretch>
            <a:fillRect/>
          </a:stretch>
        </p:blipFill>
        <p:spPr>
          <a:xfrm>
            <a:off x="0" y="3619500"/>
            <a:ext cx="5720172" cy="3238500"/>
          </a:xfrm>
          <a:prstGeom prst="rect">
            <a:avLst/>
          </a:prstGeom>
        </p:spPr>
      </p:pic>
      <p:sp>
        <p:nvSpPr>
          <p:cNvPr id="3" name="Rounded Rectangular Callout 2"/>
          <p:cNvSpPr/>
          <p:nvPr/>
        </p:nvSpPr>
        <p:spPr>
          <a:xfrm>
            <a:off x="711200" y="2670683"/>
            <a:ext cx="2172169" cy="952559"/>
          </a:xfrm>
          <a:prstGeom prst="wedgeRoundRectCallout">
            <a:avLst>
              <a:gd name="adj1" fmla="val -18764"/>
              <a:gd name="adj2" fmla="val 84295"/>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solidFill>
                  <a:srgbClr val="FF0000"/>
                </a:solidFill>
              </a:rPr>
              <a:t>Study English!</a:t>
            </a:r>
            <a:endParaRPr kumimoji="1" lang="ja-JP" altLang="en-US" sz="2800" dirty="0">
              <a:solidFill>
                <a:srgbClr val="FF0000"/>
              </a:solidFill>
            </a:endParaRPr>
          </a:p>
        </p:txBody>
      </p:sp>
      <p:sp>
        <p:nvSpPr>
          <p:cNvPr id="4" name="Rectangle 3"/>
          <p:cNvSpPr/>
          <p:nvPr/>
        </p:nvSpPr>
        <p:spPr>
          <a:xfrm>
            <a:off x="1481322" y="1733663"/>
            <a:ext cx="7151207" cy="923318"/>
          </a:xfrm>
          <a:prstGeom prst="rect">
            <a:avLst/>
          </a:prstGeom>
        </p:spPr>
        <p:txBody>
          <a:bodyPr wrap="none" lIns="91429" tIns="45714" rIns="91429" bIns="45714">
            <a:spAutoFit/>
          </a:bodyPr>
          <a:lstStyle/>
          <a:p>
            <a:r>
              <a:rPr lang="en-US" altLang="ja-JP" sz="5400" b="1" dirty="0" smtClean="0"/>
              <a:t>Required vs. Elective</a:t>
            </a:r>
            <a:endParaRPr lang="ja-JP" altLang="en-US" sz="5400"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6" y="768969"/>
            <a:ext cx="7918450" cy="788894"/>
          </a:xfrm>
        </p:spPr>
        <p:txBody>
          <a:bodyPr>
            <a:normAutofit fontScale="90000"/>
          </a:bodyPr>
          <a:lstStyle/>
          <a:p>
            <a:r>
              <a:rPr lang="en-US" altLang="ja-JP" b="1" dirty="0" smtClean="0"/>
              <a:t>Technology &amp; Language Learning</a:t>
            </a:r>
            <a:endParaRPr lang="ja-JP" altLang="en-US" b="1" dirty="0"/>
          </a:p>
        </p:txBody>
      </p:sp>
      <p:sp>
        <p:nvSpPr>
          <p:cNvPr id="3" name="Content Placeholder 2"/>
          <p:cNvSpPr>
            <a:spLocks noGrp="1"/>
          </p:cNvSpPr>
          <p:nvPr>
            <p:ph idx="1"/>
          </p:nvPr>
        </p:nvSpPr>
        <p:spPr/>
        <p:txBody>
          <a:bodyPr>
            <a:normAutofit/>
          </a:bodyPr>
          <a:lstStyle/>
          <a:p>
            <a:r>
              <a:rPr lang="en-US" sz="3200" dirty="0" smtClean="0"/>
              <a:t>Technology opens </a:t>
            </a:r>
            <a:r>
              <a:rPr lang="en-US" sz="3200" dirty="0"/>
              <a:t>a new spectrum of </a:t>
            </a:r>
            <a:r>
              <a:rPr lang="en-US" sz="3200" dirty="0" smtClean="0"/>
              <a:t>possibilities in language </a:t>
            </a:r>
            <a:r>
              <a:rPr lang="en-US" sz="3200" dirty="0"/>
              <a:t>learning </a:t>
            </a:r>
            <a:r>
              <a:rPr lang="en-US" sz="3200" dirty="0" smtClean="0"/>
              <a:t>(</a:t>
            </a:r>
            <a:r>
              <a:rPr lang="en-US" sz="3200" dirty="0" err="1" smtClean="0"/>
              <a:t>Fukai</a:t>
            </a:r>
            <a:r>
              <a:rPr lang="en-US" sz="3200" dirty="0"/>
              <a:t>, </a:t>
            </a:r>
            <a:r>
              <a:rPr lang="en-US" sz="3200" dirty="0" err="1"/>
              <a:t>Nazikian</a:t>
            </a:r>
            <a:r>
              <a:rPr lang="en-US" sz="3200" dirty="0"/>
              <a:t>, &amp; Sato, </a:t>
            </a:r>
            <a:r>
              <a:rPr lang="en-US" sz="3200" dirty="0" smtClean="0"/>
              <a:t>2008; </a:t>
            </a:r>
            <a:r>
              <a:rPr lang="en-US" sz="3200" dirty="0" err="1" smtClean="0"/>
              <a:t>Jauregi</a:t>
            </a:r>
            <a:r>
              <a:rPr lang="en-US" sz="3200" dirty="0" smtClean="0"/>
              <a:t> </a:t>
            </a:r>
            <a:r>
              <a:rPr lang="en-US" sz="3200" dirty="0"/>
              <a:t>&amp; Canto, </a:t>
            </a:r>
            <a:r>
              <a:rPr lang="en-US" sz="3200" dirty="0" smtClean="0"/>
              <a:t>2012)</a:t>
            </a:r>
          </a:p>
          <a:p>
            <a:r>
              <a:rPr lang="en-US" altLang="ja-JP" sz="3200" dirty="0" smtClean="0">
                <a:solidFill>
                  <a:srgbClr val="000000"/>
                </a:solidFill>
                <a:sym typeface="Times New Roman" pitchFamily="-65" charset="0"/>
              </a:rPr>
              <a:t> Positive effects on the development of language skills</a:t>
            </a:r>
            <a:r>
              <a:rPr lang="en-US" altLang="ja-JP" sz="3200" dirty="0">
                <a:solidFill>
                  <a:srgbClr val="000000"/>
                </a:solidFill>
                <a:sym typeface="Times New Roman" pitchFamily="-65" charset="0"/>
              </a:rPr>
              <a:t> </a:t>
            </a:r>
            <a:r>
              <a:rPr lang="en-US" sz="3200" dirty="0"/>
              <a:t>(</a:t>
            </a:r>
            <a:r>
              <a:rPr lang="en-US" sz="3200" dirty="0" err="1"/>
              <a:t>Fujii</a:t>
            </a:r>
            <a:r>
              <a:rPr lang="en-US" sz="3200" dirty="0"/>
              <a:t>, Elwood, &amp; Orr, </a:t>
            </a:r>
            <a:r>
              <a:rPr lang="en-US" sz="3200" dirty="0" smtClean="0"/>
              <a:t>2010; </a:t>
            </a:r>
            <a:r>
              <a:rPr lang="en-US" sz="3200" dirty="0" err="1" smtClean="0"/>
              <a:t>Hirotani</a:t>
            </a:r>
            <a:r>
              <a:rPr lang="en-US" sz="3200" dirty="0" smtClean="0"/>
              <a:t> </a:t>
            </a:r>
            <a:r>
              <a:rPr lang="en-US" sz="3200" dirty="0"/>
              <a:t>&amp; </a:t>
            </a:r>
            <a:r>
              <a:rPr lang="en-US" sz="3200" dirty="0" err="1" smtClean="0"/>
              <a:t>Lyddon</a:t>
            </a:r>
            <a:r>
              <a:rPr lang="en-US" sz="3200" dirty="0" smtClean="0"/>
              <a:t>, 2013)</a:t>
            </a:r>
            <a:endParaRPr lang="en-US" altLang="ja-JP" sz="3200" dirty="0" smtClean="0">
              <a:solidFill>
                <a:srgbClr val="000000"/>
              </a:solidFill>
              <a:sym typeface="Times New Roman" pitchFamily="-65" charset="0"/>
            </a:endParaRPr>
          </a:p>
        </p:txBody>
      </p:sp>
    </p:spTree>
    <p:extLst>
      <p:ext uri="{BB962C8B-B14F-4D97-AF65-F5344CB8AC3E}">
        <p14:creationId xmlns:p14="http://schemas.microsoft.com/office/powerpoint/2010/main" val="35376754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82356"/>
            <a:ext cx="9122593" cy="2123646"/>
          </a:xfrm>
          <a:prstGeom prst="rect">
            <a:avLst/>
          </a:prstGeom>
        </p:spPr>
        <p:txBody>
          <a:bodyPr wrap="square" lIns="91429" tIns="45714" rIns="91429" bIns="45714">
            <a:spAutoFit/>
          </a:bodyPr>
          <a:lstStyle/>
          <a:p>
            <a:pPr algn="ctr"/>
            <a:r>
              <a:rPr lang="en-US" sz="4400" dirty="0" smtClean="0">
                <a:sym typeface="Arial" pitchFamily="-109" charset="0"/>
              </a:rPr>
              <a:t>To stimulate students beyond classroom learning to informal learning outside the classroom. </a:t>
            </a:r>
            <a:endParaRPr lang="ja-JP" altLang="en-US" sz="4400" dirty="0"/>
          </a:p>
        </p:txBody>
      </p:sp>
      <p:sp>
        <p:nvSpPr>
          <p:cNvPr id="8" name="Rectangle 7"/>
          <p:cNvSpPr/>
          <p:nvPr/>
        </p:nvSpPr>
        <p:spPr>
          <a:xfrm>
            <a:off x="2575307" y="846579"/>
            <a:ext cx="3917061" cy="769429"/>
          </a:xfrm>
          <a:prstGeom prst="rect">
            <a:avLst/>
          </a:prstGeom>
        </p:spPr>
        <p:txBody>
          <a:bodyPr wrap="none" lIns="91429" tIns="45714" rIns="91429" bIns="45714">
            <a:spAutoFit/>
          </a:bodyPr>
          <a:lstStyle/>
          <a:p>
            <a:pPr algn="ctr"/>
            <a:r>
              <a:rPr lang="en-US" altLang="ja-JP" sz="4400" b="1" dirty="0" smtClean="0">
                <a:ea typeface="ヒラギノ角ゴ Pro W3"/>
                <a:cs typeface="Arial"/>
              </a:rPr>
              <a:t>3-year Project</a:t>
            </a:r>
            <a:endParaRPr lang="ja-JP" altLang="en-US" sz="4400" b="1" dirty="0" smtClean="0">
              <a:ea typeface="ヒラギノ角ゴ Pro W3"/>
              <a:cs typeface="Arial"/>
            </a:endParaRPr>
          </a:p>
        </p:txBody>
      </p:sp>
      <p:pic>
        <p:nvPicPr>
          <p:cNvPr id="9" name="Picture 8" descr="facebook-successful-in-raising-over-10-million-in-two-days-towards-nepal-earthquake-disaster.jpg"/>
          <p:cNvPicPr>
            <a:picLocks noChangeAspect="1"/>
          </p:cNvPicPr>
          <p:nvPr/>
        </p:nvPicPr>
        <p:blipFill>
          <a:blip r:embed="rId3"/>
          <a:srcRect l="21105" r="21487"/>
          <a:stretch>
            <a:fillRect/>
          </a:stretch>
        </p:blipFill>
        <p:spPr>
          <a:xfrm>
            <a:off x="3340974" y="3090152"/>
            <a:ext cx="1112493" cy="1090063"/>
          </a:xfrm>
          <a:prstGeom prst="rect">
            <a:avLst/>
          </a:prstGeom>
        </p:spPr>
      </p:pic>
      <p:pic>
        <p:nvPicPr>
          <p:cNvPr id="10" name="Picture 9" descr="google-map-logo.gif"/>
          <p:cNvPicPr>
            <a:picLocks noChangeAspect="1"/>
          </p:cNvPicPr>
          <p:nvPr/>
        </p:nvPicPr>
        <p:blipFill>
          <a:blip r:embed="rId4"/>
          <a:srcRect l="11275" r="14844"/>
          <a:stretch>
            <a:fillRect/>
          </a:stretch>
        </p:blipFill>
        <p:spPr>
          <a:xfrm>
            <a:off x="4836135" y="1655692"/>
            <a:ext cx="1413069" cy="1434460"/>
          </a:xfrm>
          <a:prstGeom prst="rect">
            <a:avLst/>
          </a:prstGeom>
        </p:spPr>
      </p:pic>
      <p:pic>
        <p:nvPicPr>
          <p:cNvPr id="11" name="Picture 10" descr="blog_icon.png"/>
          <p:cNvPicPr>
            <a:picLocks noChangeAspect="1"/>
          </p:cNvPicPr>
          <p:nvPr/>
        </p:nvPicPr>
        <p:blipFill>
          <a:blip r:embed="rId5"/>
          <a:stretch>
            <a:fillRect/>
          </a:stretch>
        </p:blipFill>
        <p:spPr>
          <a:xfrm>
            <a:off x="3340974" y="1650016"/>
            <a:ext cx="1275806" cy="1231897"/>
          </a:xfrm>
          <a:prstGeom prst="rect">
            <a:avLst/>
          </a:prstGeom>
        </p:spPr>
      </p:pic>
      <p:pic>
        <p:nvPicPr>
          <p:cNvPr id="12" name="Picture 11" descr="VideoLogo.jpg"/>
          <p:cNvPicPr>
            <a:picLocks noChangeAspect="1"/>
          </p:cNvPicPr>
          <p:nvPr/>
        </p:nvPicPr>
        <p:blipFill>
          <a:blip r:embed="rId6"/>
          <a:srcRect l="8940" t="9761" r="9766" b="8342"/>
          <a:stretch>
            <a:fillRect/>
          </a:stretch>
        </p:blipFill>
        <p:spPr>
          <a:xfrm>
            <a:off x="4971599" y="3090152"/>
            <a:ext cx="1225557" cy="1208594"/>
          </a:xfrm>
          <a:prstGeom prst="rect">
            <a:avLst/>
          </a:prstGeom>
        </p:spPr>
      </p:pic>
      <p:pic>
        <p:nvPicPr>
          <p:cNvPr id="13" name="Picture 12" descr="2000px-Flag_of_Japan.svg.png"/>
          <p:cNvPicPr>
            <a:picLocks/>
          </p:cNvPicPr>
          <p:nvPr/>
        </p:nvPicPr>
        <p:blipFill>
          <a:blip r:embed="rId7"/>
          <a:srcRect l="-11181" r="-11555"/>
          <a:stretch>
            <a:fillRect/>
          </a:stretch>
        </p:blipFill>
        <p:spPr>
          <a:xfrm>
            <a:off x="554566" y="2238160"/>
            <a:ext cx="2514600" cy="1325880"/>
          </a:xfrm>
          <a:prstGeom prst="rect">
            <a:avLst/>
          </a:prstGeom>
          <a:ln>
            <a:solidFill>
              <a:schemeClr val="tx1"/>
            </a:solidFill>
          </a:ln>
        </p:spPr>
      </p:pic>
      <p:pic>
        <p:nvPicPr>
          <p:cNvPr id="14" name="Picture 13" descr="1235px-Flag_of_the_United_States.svg.png"/>
          <p:cNvPicPr>
            <a:picLocks noChangeAspect="1"/>
          </p:cNvPicPr>
          <p:nvPr/>
        </p:nvPicPr>
        <p:blipFill>
          <a:blip r:embed="rId8"/>
          <a:stretch>
            <a:fillRect/>
          </a:stretch>
        </p:blipFill>
        <p:spPr>
          <a:xfrm>
            <a:off x="6375759" y="2270976"/>
            <a:ext cx="2514246" cy="13234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6 at 7.55.06 PM.png"/>
          <p:cNvPicPr>
            <a:picLocks noChangeAspect="1"/>
          </p:cNvPicPr>
          <p:nvPr/>
        </p:nvPicPr>
        <p:blipFill>
          <a:blip r:embed="rId3"/>
          <a:stretch>
            <a:fillRect/>
          </a:stretch>
        </p:blipFill>
        <p:spPr>
          <a:xfrm>
            <a:off x="677538" y="1787389"/>
            <a:ext cx="1959117" cy="2605526"/>
          </a:xfrm>
          <a:prstGeom prst="rect">
            <a:avLst/>
          </a:prstGeom>
        </p:spPr>
      </p:pic>
      <p:pic>
        <p:nvPicPr>
          <p:cNvPr id="6" name="Picture 5" descr="5309_nevada_wolf_pack-primary-2008.png"/>
          <p:cNvPicPr>
            <a:picLocks noChangeAspect="1"/>
          </p:cNvPicPr>
          <p:nvPr/>
        </p:nvPicPr>
        <p:blipFill>
          <a:blip r:embed="rId4"/>
          <a:stretch>
            <a:fillRect/>
          </a:stretch>
        </p:blipFill>
        <p:spPr>
          <a:xfrm>
            <a:off x="5858442" y="2225292"/>
            <a:ext cx="2658911" cy="1695841"/>
          </a:xfrm>
          <a:prstGeom prst="rect">
            <a:avLst/>
          </a:prstGeom>
        </p:spPr>
      </p:pic>
      <p:pic>
        <p:nvPicPr>
          <p:cNvPr id="8" name="Picture 7" descr="99-99036.jpg"/>
          <p:cNvPicPr>
            <a:picLocks noChangeAspect="1"/>
          </p:cNvPicPr>
          <p:nvPr/>
        </p:nvPicPr>
        <p:blipFill>
          <a:blip r:embed="rId5"/>
          <a:stretch>
            <a:fillRect/>
          </a:stretch>
        </p:blipFill>
        <p:spPr>
          <a:xfrm>
            <a:off x="5858442" y="4193285"/>
            <a:ext cx="2305392" cy="2305392"/>
          </a:xfrm>
          <a:prstGeom prst="rect">
            <a:avLst/>
          </a:prstGeom>
        </p:spPr>
      </p:pic>
      <p:pic>
        <p:nvPicPr>
          <p:cNvPr id="9" name="Picture 8" descr="logogp.png"/>
          <p:cNvPicPr>
            <a:picLocks noChangeAspect="1"/>
          </p:cNvPicPr>
          <p:nvPr/>
        </p:nvPicPr>
        <p:blipFill>
          <a:blip r:embed="rId6"/>
          <a:stretch>
            <a:fillRect/>
          </a:stretch>
        </p:blipFill>
        <p:spPr>
          <a:xfrm>
            <a:off x="677538" y="4798244"/>
            <a:ext cx="3200527" cy="1680277"/>
          </a:xfrm>
          <a:prstGeom prst="rect">
            <a:avLst/>
          </a:prstGeom>
        </p:spPr>
      </p:pic>
      <p:pic>
        <p:nvPicPr>
          <p:cNvPr id="10" name="Picture 9" descr="blog_icon.png"/>
          <p:cNvPicPr>
            <a:picLocks noChangeAspect="1"/>
          </p:cNvPicPr>
          <p:nvPr/>
        </p:nvPicPr>
        <p:blipFill>
          <a:blip r:embed="rId7"/>
          <a:stretch>
            <a:fillRect/>
          </a:stretch>
        </p:blipFill>
        <p:spPr>
          <a:xfrm>
            <a:off x="3169567" y="1787389"/>
            <a:ext cx="1275806" cy="1231897"/>
          </a:xfrm>
          <a:prstGeom prst="rect">
            <a:avLst/>
          </a:prstGeom>
        </p:spPr>
      </p:pic>
      <p:pic>
        <p:nvPicPr>
          <p:cNvPr id="11" name="Picture 10" descr="google-map-logo.gif"/>
          <p:cNvPicPr>
            <a:picLocks noChangeAspect="1"/>
          </p:cNvPicPr>
          <p:nvPr/>
        </p:nvPicPr>
        <p:blipFill>
          <a:blip r:embed="rId8"/>
          <a:srcRect l="11275" r="14844"/>
          <a:stretch>
            <a:fillRect/>
          </a:stretch>
        </p:blipFill>
        <p:spPr>
          <a:xfrm>
            <a:off x="4445373" y="1787389"/>
            <a:ext cx="1413069" cy="1434460"/>
          </a:xfrm>
          <a:prstGeom prst="rect">
            <a:avLst/>
          </a:prstGeom>
        </p:spPr>
      </p:pic>
      <p:pic>
        <p:nvPicPr>
          <p:cNvPr id="12" name="Picture 11" descr="1235px-Flag_of_the_United_States.svg.png"/>
          <p:cNvPicPr>
            <a:picLocks noChangeAspect="1"/>
          </p:cNvPicPr>
          <p:nvPr/>
        </p:nvPicPr>
        <p:blipFill>
          <a:blip r:embed="rId9"/>
          <a:stretch>
            <a:fillRect/>
          </a:stretch>
        </p:blipFill>
        <p:spPr>
          <a:xfrm>
            <a:off x="6565148" y="463918"/>
            <a:ext cx="1598686" cy="841531"/>
          </a:xfrm>
          <a:prstGeom prst="rect">
            <a:avLst/>
          </a:prstGeom>
        </p:spPr>
      </p:pic>
      <p:pic>
        <p:nvPicPr>
          <p:cNvPr id="14" name="Picture 13" descr="2000px-Flag_of_Japan.svg.png"/>
          <p:cNvPicPr>
            <a:picLocks/>
          </p:cNvPicPr>
          <p:nvPr/>
        </p:nvPicPr>
        <p:blipFill>
          <a:blip r:embed="rId10"/>
          <a:srcRect l="-11181" r="-11555"/>
          <a:stretch>
            <a:fillRect/>
          </a:stretch>
        </p:blipFill>
        <p:spPr>
          <a:xfrm>
            <a:off x="972954" y="463918"/>
            <a:ext cx="1663701" cy="841531"/>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6-19 at 8.57.51 AM.png"/>
          <p:cNvPicPr>
            <a:picLocks noChangeAspect="1"/>
          </p:cNvPicPr>
          <p:nvPr/>
        </p:nvPicPr>
        <p:blipFill>
          <a:blip r:embed="rId3"/>
          <a:srcRect l="6251" r="8997"/>
          <a:stretch>
            <a:fillRect/>
          </a:stretch>
        </p:blipFill>
        <p:spPr>
          <a:xfrm>
            <a:off x="0" y="3136900"/>
            <a:ext cx="3229056" cy="3721100"/>
          </a:xfrm>
          <a:prstGeom prst="rect">
            <a:avLst/>
          </a:prstGeom>
        </p:spPr>
      </p:pic>
      <p:sp>
        <p:nvSpPr>
          <p:cNvPr id="8" name="Content Placeholder 4"/>
          <p:cNvSpPr txBox="1">
            <a:spLocks/>
          </p:cNvSpPr>
          <p:nvPr/>
        </p:nvSpPr>
        <p:spPr>
          <a:xfrm>
            <a:off x="3047998" y="1956946"/>
            <a:ext cx="5981235" cy="4081463"/>
          </a:xfrm>
          <a:prstGeom prst="rect">
            <a:avLst/>
          </a:prstGeom>
        </p:spPr>
        <p:txBody>
          <a:bodyPr vert="horz" lIns="91429" tIns="45714" rIns="91429" bIns="45714" rtlCol="0">
            <a:normAutofit/>
          </a:bodyPr>
          <a:lstStyle/>
          <a:p>
            <a:pPr marL="342859" indent="-342859" defTabSz="914290">
              <a:spcBef>
                <a:spcPct val="20000"/>
              </a:spcBef>
              <a:buClr>
                <a:srgbClr val="1D31FF"/>
              </a:buClr>
              <a:buSzPct val="90000"/>
              <a:buFont typeface="Wingdings 2" pitchFamily="18" charset="2"/>
              <a:buChar char="Ü"/>
              <a:defRPr/>
            </a:pPr>
            <a:r>
              <a:rPr lang="en-US" sz="3600" dirty="0" smtClean="0"/>
              <a:t> </a:t>
            </a:r>
            <a:r>
              <a:rPr lang="en-US" sz="3200" dirty="0" smtClean="0"/>
              <a:t>Wanted to choose own topics</a:t>
            </a:r>
          </a:p>
          <a:p>
            <a:pPr marL="342859" lvl="0" indent="-342859" defTabSz="914290">
              <a:spcBef>
                <a:spcPct val="20000"/>
              </a:spcBef>
              <a:buClr>
                <a:srgbClr val="1D31FF"/>
              </a:buClr>
              <a:buSzPct val="90000"/>
              <a:buFont typeface="Wingdings 2" pitchFamily="18" charset="2"/>
              <a:buChar char="Ü"/>
              <a:defRPr/>
            </a:pPr>
            <a:r>
              <a:rPr kumimoji="1"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dirty="0" smtClean="0"/>
              <a:t>More posts (weekly)</a:t>
            </a:r>
            <a:endParaRPr kumimoji="1"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859" lvl="0" indent="-342859" defTabSz="914290">
              <a:spcBef>
                <a:spcPct val="20000"/>
              </a:spcBef>
              <a:buClr>
                <a:srgbClr val="1D31FF"/>
              </a:buClr>
              <a:buSzPct val="90000"/>
              <a:buFont typeface="Wingdings 2" pitchFamily="18" charset="2"/>
              <a:buChar char="Ü"/>
              <a:defRPr/>
            </a:pPr>
            <a:r>
              <a:rPr lang="en-US" sz="3200" dirty="0" smtClean="0"/>
              <a:t> Wanted to interact more </a:t>
            </a:r>
          </a:p>
          <a:p>
            <a:pPr marL="342859" lvl="0" indent="-342859" defTabSz="914290">
              <a:spcBef>
                <a:spcPct val="20000"/>
              </a:spcBef>
              <a:buClr>
                <a:srgbClr val="1D31FF"/>
              </a:buClr>
              <a:buSzPct val="90000"/>
              <a:defRPr/>
            </a:pPr>
            <a:r>
              <a:rPr lang="en-US" sz="3200" dirty="0" smtClean="0"/>
              <a:t>    but format was constraining </a:t>
            </a:r>
          </a:p>
          <a:p>
            <a:pPr marL="228600" lvl="1" indent="0">
              <a:buNone/>
            </a:pPr>
            <a:r>
              <a:rPr lang="en-US" sz="3200" dirty="0" smtClean="0"/>
              <a:t>   (</a:t>
            </a:r>
            <a:r>
              <a:rPr lang="en-US" sz="3200" dirty="0" err="1" smtClean="0"/>
              <a:t>Facebook</a:t>
            </a:r>
            <a:r>
              <a:rPr lang="en-US" sz="3200" dirty="0" smtClean="0"/>
              <a:t> or Skype)</a:t>
            </a:r>
          </a:p>
          <a:p>
            <a:pPr marL="342859" marR="0" lvl="0" indent="-342859" algn="l" defTabSz="914290" rtl="0" eaLnBrk="1" fontAlgn="auto" latinLnBrk="0" hangingPunct="1">
              <a:lnSpc>
                <a:spcPct val="100000"/>
              </a:lnSpc>
              <a:spcBef>
                <a:spcPct val="20000"/>
              </a:spcBef>
              <a:spcAft>
                <a:spcPts val="0"/>
              </a:spcAft>
              <a:buClr>
                <a:srgbClr val="1D31FF"/>
              </a:buClr>
              <a:buSzPct val="90000"/>
              <a:buFont typeface="Wingdings 2" pitchFamily="18" charset="2"/>
              <a:buChar char="Ü"/>
              <a:tabLst/>
              <a:defRPr/>
            </a:pPr>
            <a:endParaRPr kumimoji="1" lang="en-US" sz="3429" b="0" i="0" u="none" strike="noStrike" kern="1200" cap="none" spc="0" normalizeH="0" baseline="0" noProof="0" dirty="0" smtClean="0">
              <a:ln>
                <a:noFill/>
              </a:ln>
              <a:solidFill>
                <a:schemeClr val="tx1"/>
              </a:solidFill>
              <a:effectLst/>
              <a:uLnTx/>
              <a:uFillTx/>
              <a:latin typeface="+mn-lt"/>
              <a:ea typeface="+mn-ea"/>
              <a:cs typeface="+mn-cs"/>
            </a:endParaRPr>
          </a:p>
          <a:p>
            <a:pPr marL="342859" marR="0" lvl="0" indent="-342859" algn="l" defTabSz="914290" rtl="0" eaLnBrk="1" fontAlgn="auto" latinLnBrk="0" hangingPunct="1">
              <a:lnSpc>
                <a:spcPct val="100000"/>
              </a:lnSpc>
              <a:spcBef>
                <a:spcPct val="20000"/>
              </a:spcBef>
              <a:spcAft>
                <a:spcPts val="0"/>
              </a:spcAft>
              <a:buClr>
                <a:schemeClr val="bg2"/>
              </a:buClr>
              <a:buSzPct val="90000"/>
              <a:buFont typeface="Wingdings 2" pitchFamily="18" charset="2"/>
              <a:buChar char="Ü"/>
              <a:tabLst/>
              <a:defRPr/>
            </a:pPr>
            <a:endParaRPr kumimoji="1" lang="ja-JP" alt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3"/>
          <p:cNvSpPr/>
          <p:nvPr/>
        </p:nvSpPr>
        <p:spPr>
          <a:xfrm>
            <a:off x="1391280" y="562284"/>
            <a:ext cx="6361440" cy="769429"/>
          </a:xfrm>
          <a:prstGeom prst="rect">
            <a:avLst/>
          </a:prstGeom>
        </p:spPr>
        <p:txBody>
          <a:bodyPr wrap="none" lIns="91429" tIns="45714" rIns="91429" bIns="45714">
            <a:spAutoFit/>
          </a:bodyPr>
          <a:lstStyle/>
          <a:p>
            <a:pPr marL="342859" lvl="0" indent="-342859" defTabSz="914290">
              <a:spcBef>
                <a:spcPct val="20000"/>
              </a:spcBef>
              <a:buClr>
                <a:schemeClr val="bg2"/>
              </a:buClr>
              <a:buSzPct val="90000"/>
              <a:defRPr/>
            </a:pPr>
            <a:r>
              <a:rPr lang="en-US" altLang="ja-JP" sz="4400" b="1" dirty="0" smtClean="0">
                <a:solidFill>
                  <a:srgbClr val="000000"/>
                </a:solidFill>
              </a:rPr>
              <a:t>Post Project Reflection</a:t>
            </a:r>
            <a:endParaRPr lang="ja-JP" altLang="en-US" sz="4400" b="1" dirty="0" smtClean="0">
              <a:solidFill>
                <a:srgbClr val="000000"/>
              </a:solidFill>
            </a:endParaRPr>
          </a:p>
        </p:txBody>
      </p:sp>
    </p:spTree>
    <p:extLst>
      <p:ext uri="{BB962C8B-B14F-4D97-AF65-F5344CB8AC3E}">
        <p14:creationId xmlns:p14="http://schemas.microsoft.com/office/powerpoint/2010/main" val="35404646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6 at 7.55.06 PM.png"/>
          <p:cNvPicPr>
            <a:picLocks noChangeAspect="1"/>
          </p:cNvPicPr>
          <p:nvPr/>
        </p:nvPicPr>
        <p:blipFill>
          <a:blip r:embed="rId3"/>
          <a:stretch>
            <a:fillRect/>
          </a:stretch>
        </p:blipFill>
        <p:spPr>
          <a:xfrm>
            <a:off x="677538" y="1787389"/>
            <a:ext cx="1959117" cy="2605526"/>
          </a:xfrm>
          <a:prstGeom prst="rect">
            <a:avLst/>
          </a:prstGeom>
        </p:spPr>
      </p:pic>
      <p:pic>
        <p:nvPicPr>
          <p:cNvPr id="8" name="Picture 7" descr="99-99036.jpg"/>
          <p:cNvPicPr>
            <a:picLocks noChangeAspect="1"/>
          </p:cNvPicPr>
          <p:nvPr/>
        </p:nvPicPr>
        <p:blipFill>
          <a:blip r:embed="rId4"/>
          <a:stretch>
            <a:fillRect/>
          </a:stretch>
        </p:blipFill>
        <p:spPr>
          <a:xfrm>
            <a:off x="6126957" y="1787389"/>
            <a:ext cx="2305392" cy="2305392"/>
          </a:xfrm>
          <a:prstGeom prst="rect">
            <a:avLst/>
          </a:prstGeom>
        </p:spPr>
      </p:pic>
      <p:sp>
        <p:nvSpPr>
          <p:cNvPr id="12" name="Rectangle 11"/>
          <p:cNvSpPr/>
          <p:nvPr/>
        </p:nvSpPr>
        <p:spPr>
          <a:xfrm>
            <a:off x="2405352" y="4392915"/>
            <a:ext cx="4455066" cy="1815882"/>
          </a:xfrm>
          <a:prstGeom prst="rect">
            <a:avLst/>
          </a:prstGeom>
        </p:spPr>
        <p:txBody>
          <a:bodyPr wrap="none">
            <a:spAutoFit/>
          </a:bodyPr>
          <a:lstStyle/>
          <a:p>
            <a:pPr marL="514350" indent="-514350">
              <a:buAutoNum type="arabicPeriod"/>
            </a:pPr>
            <a:r>
              <a:rPr lang="en-US" sz="2800" b="1" dirty="0" smtClean="0"/>
              <a:t>Self-introduction</a:t>
            </a:r>
          </a:p>
          <a:p>
            <a:pPr marL="514350" indent="-514350">
              <a:buAutoNum type="arabicPeriod"/>
            </a:pPr>
            <a:r>
              <a:rPr lang="en-US" sz="2800" b="1" dirty="0" smtClean="0"/>
              <a:t>My university</a:t>
            </a:r>
            <a:r>
              <a:rPr lang="en-US" sz="2800" dirty="0" smtClean="0"/>
              <a:t> </a:t>
            </a:r>
          </a:p>
          <a:p>
            <a:pPr marL="514350" indent="-514350">
              <a:buAutoNum type="arabicPeriod"/>
            </a:pPr>
            <a:r>
              <a:rPr lang="en-US" sz="2800" b="1" dirty="0" smtClean="0"/>
              <a:t>School life </a:t>
            </a:r>
          </a:p>
          <a:p>
            <a:pPr marL="514350" indent="-514350">
              <a:buAutoNum type="arabicPeriod"/>
            </a:pPr>
            <a:r>
              <a:rPr lang="en-US" sz="2800" b="1" dirty="0" smtClean="0"/>
              <a:t>Post anything you like </a:t>
            </a:r>
            <a:r>
              <a:rPr lang="en-US" sz="2800" dirty="0" smtClean="0"/>
              <a:t> </a:t>
            </a:r>
            <a:endParaRPr lang="ja-JP" altLang="en-US" sz="2800" dirty="0"/>
          </a:p>
        </p:txBody>
      </p:sp>
      <p:pic>
        <p:nvPicPr>
          <p:cNvPr id="14" name="Picture 13" descr="facebook-successful-in-raising-over-10-million-in-two-days-towards-nepal-earthquake-disaster.jpg"/>
          <p:cNvPicPr>
            <a:picLocks noChangeAspect="1"/>
          </p:cNvPicPr>
          <p:nvPr/>
        </p:nvPicPr>
        <p:blipFill>
          <a:blip r:embed="rId5"/>
          <a:srcRect l="21105" r="21487"/>
          <a:stretch>
            <a:fillRect/>
          </a:stretch>
        </p:blipFill>
        <p:spPr>
          <a:xfrm>
            <a:off x="2997651" y="2000088"/>
            <a:ext cx="1112493" cy="1090063"/>
          </a:xfrm>
          <a:prstGeom prst="rect">
            <a:avLst/>
          </a:prstGeom>
        </p:spPr>
      </p:pic>
      <p:pic>
        <p:nvPicPr>
          <p:cNvPr id="15" name="Picture 14" descr="VideoLogo.jpg"/>
          <p:cNvPicPr>
            <a:picLocks noChangeAspect="1"/>
          </p:cNvPicPr>
          <p:nvPr/>
        </p:nvPicPr>
        <p:blipFill>
          <a:blip r:embed="rId6"/>
          <a:srcRect l="8940" t="9761" r="9766" b="8342"/>
          <a:stretch>
            <a:fillRect/>
          </a:stretch>
        </p:blipFill>
        <p:spPr>
          <a:xfrm>
            <a:off x="4632885" y="2000088"/>
            <a:ext cx="1225557" cy="1208594"/>
          </a:xfrm>
          <a:prstGeom prst="rect">
            <a:avLst/>
          </a:prstGeom>
        </p:spPr>
      </p:pic>
      <p:pic>
        <p:nvPicPr>
          <p:cNvPr id="17" name="Picture 16" descr="2000px-Flag_of_Japan.svg.png"/>
          <p:cNvPicPr>
            <a:picLocks noChangeAspect="1"/>
          </p:cNvPicPr>
          <p:nvPr/>
        </p:nvPicPr>
        <p:blipFill>
          <a:blip r:embed="rId7"/>
          <a:srcRect l="-11181" r="-11555"/>
          <a:stretch>
            <a:fillRect/>
          </a:stretch>
        </p:blipFill>
        <p:spPr>
          <a:xfrm>
            <a:off x="1769551" y="629492"/>
            <a:ext cx="1734207" cy="914400"/>
          </a:xfrm>
          <a:prstGeom prst="rect">
            <a:avLst/>
          </a:prstGeom>
          <a:ln>
            <a:solidFill>
              <a:schemeClr val="tx1"/>
            </a:solidFill>
          </a:ln>
        </p:spPr>
      </p:pic>
      <p:pic>
        <p:nvPicPr>
          <p:cNvPr id="18" name="Picture 17" descr="1235px-Flag_of_the_United_States.svg.png"/>
          <p:cNvPicPr>
            <a:picLocks noChangeAspect="1"/>
          </p:cNvPicPr>
          <p:nvPr/>
        </p:nvPicPr>
        <p:blipFill>
          <a:blip r:embed="rId8"/>
          <a:stretch>
            <a:fillRect/>
          </a:stretch>
        </p:blipFill>
        <p:spPr>
          <a:xfrm>
            <a:off x="5938627" y="629492"/>
            <a:ext cx="1598686" cy="84153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wiligh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18036</TotalTime>
  <Words>1412</Words>
  <Application>Microsoft Macintosh PowerPoint</Application>
  <PresentationFormat>On-screen Show (4:3)</PresentationFormat>
  <Paragraphs>253</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Twilight</vt:lpstr>
      <vt:lpstr>PowerPoint Presentation</vt:lpstr>
      <vt:lpstr>PowerPoint Presentation</vt:lpstr>
      <vt:lpstr>PowerPoint Presentation</vt:lpstr>
      <vt:lpstr>PowerPoint Presentation</vt:lpstr>
      <vt:lpstr>Technology &amp; Language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Facebook Video</vt:lpstr>
      <vt:lpstr>Timeline &amp; 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vt:lpstr>
      <vt:lpstr>Conclusion </vt:lpstr>
      <vt:lpstr>Conclusion </vt:lpstr>
      <vt:lpstr>PowerPoint Presentation</vt:lpstr>
      <vt:lpstr>Acknowledgement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Thinking </dc:title>
  <dc:creator>Kiyomi Fujii</dc:creator>
  <cp:lastModifiedBy>Yuka Matsuhashi</cp:lastModifiedBy>
  <cp:revision>490</cp:revision>
  <cp:lastPrinted>2014-07-31T05:34:50Z</cp:lastPrinted>
  <dcterms:created xsi:type="dcterms:W3CDTF">2015-06-09T12:50:45Z</dcterms:created>
  <dcterms:modified xsi:type="dcterms:W3CDTF">2015-12-05T02:33:40Z</dcterms:modified>
</cp:coreProperties>
</file>