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9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1" r:id="rId16"/>
    <p:sldId id="278" r:id="rId17"/>
    <p:sldId id="262" r:id="rId18"/>
    <p:sldId id="263" r:id="rId19"/>
    <p:sldId id="264" r:id="rId20"/>
    <p:sldId id="265" r:id="rId21"/>
    <p:sldId id="266" r:id="rId22"/>
    <p:sldId id="277" r:id="rId23"/>
    <p:sldId id="279" r:id="rId24"/>
    <p:sldId id="284" r:id="rId25"/>
    <p:sldId id="280" r:id="rId26"/>
    <p:sldId id="281" r:id="rId27"/>
    <p:sldId id="282" r:id="rId28"/>
    <p:sldId id="260" r:id="rId29"/>
    <p:sldId id="283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EADC3-97A2-4D10-9806-832D197CBCFA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1066-A854-4BB5-86CD-AE3F2594961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6AE7-CE04-406F-BBEB-431FFE8F142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6AE7-CE04-406F-BBEB-431FFE8F142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6AE7-CE04-406F-BBEB-431FFE8F142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6AE7-CE04-406F-BBEB-431FFE8F142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6AE7-CE04-406F-BBEB-431FFE8F142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26AE7-CE04-406F-BBEB-431FFE8F142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5" name="コンテンツ プレースホル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図プレースホル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C046CB7-E382-4768-A03C-F553B5FCF8CC}" type="datetimeFigureOut">
              <a:rPr kumimoji="1" lang="ja-JP" altLang="en-US" smtClean="0"/>
              <a:pPr/>
              <a:t>2012/1/16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6AEAF2-180D-4C25-A6E1-F45E8BFA80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1">
          <a:solidFill>
            <a:schemeClr val="tx2"/>
          </a:solidFill>
        </a:defRPr>
      </a:lvl2pPr>
      <a:lvl3pPr eaLnBrk="1" latinLnBrk="0" hangingPunct="1">
        <a:defRPr kumimoji="1">
          <a:solidFill>
            <a:schemeClr val="tx2"/>
          </a:solidFill>
        </a:defRPr>
      </a:lvl3pPr>
      <a:lvl4pPr eaLnBrk="1" latinLnBrk="0" hangingPunct="1">
        <a:defRPr kumimoji="1">
          <a:solidFill>
            <a:schemeClr val="tx2"/>
          </a:solidFill>
        </a:defRPr>
      </a:lvl4pPr>
      <a:lvl5pPr eaLnBrk="1" latinLnBrk="0" hangingPunct="1">
        <a:defRPr kumimoji="1">
          <a:solidFill>
            <a:schemeClr val="tx2"/>
          </a:solidFill>
        </a:defRPr>
      </a:lvl5pPr>
      <a:lvl6pPr eaLnBrk="1" latinLnBrk="0" hangingPunct="1">
        <a:defRPr kumimoji="1">
          <a:solidFill>
            <a:schemeClr val="tx2"/>
          </a:solidFill>
        </a:defRPr>
      </a:lvl6pPr>
      <a:lvl7pPr eaLnBrk="1" latinLnBrk="0" hangingPunct="1">
        <a:defRPr kumimoji="1">
          <a:solidFill>
            <a:schemeClr val="tx2"/>
          </a:solidFill>
        </a:defRPr>
      </a:lvl7pPr>
      <a:lvl8pPr eaLnBrk="1" latinLnBrk="0" hangingPunct="1">
        <a:defRPr kumimoji="1">
          <a:solidFill>
            <a:schemeClr val="tx2"/>
          </a:solidFill>
        </a:defRPr>
      </a:lvl8pPr>
      <a:lvl9pPr eaLnBrk="1" latinLnBrk="0" hangingPunct="1">
        <a:defRPr kumimoji="1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The Spread of McDonald’s and </a:t>
            </a:r>
            <a:r>
              <a:rPr lang="en-US" altLang="ja-JP" dirty="0" smtClean="0"/>
              <a:t>Globalization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Yuki Kondo, Shinnosuke Hagiwara, Ryota Matsui, Taiga</a:t>
            </a:r>
            <a:r>
              <a:rPr lang="ja-JP" altLang="en-US" dirty="0"/>
              <a:t> </a:t>
            </a:r>
            <a:r>
              <a:rPr kumimoji="1" lang="en-US" altLang="ja-JP" dirty="0" smtClean="0"/>
              <a:t>Kawakami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The pronunciation “McDonald’s” is obviously 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different</a:t>
            </a:r>
            <a:r>
              <a:rPr kumimoji="1" lang="en-US" altLang="ja-JP" dirty="0" smtClean="0"/>
              <a:t> from the pronunciation “</a:t>
            </a:r>
            <a:r>
              <a:rPr kumimoji="1" lang="ja-JP" altLang="en-US" dirty="0" smtClean="0"/>
              <a:t>マクドナルド”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→</a:t>
            </a:r>
            <a:r>
              <a:rPr lang="en-US" altLang="ja-JP" dirty="0" smtClean="0"/>
              <a:t>The first president, </a:t>
            </a:r>
            <a:r>
              <a:rPr lang="en-US" altLang="ja-JP" dirty="0" err="1" smtClean="0"/>
              <a:t>Mr.Fujita</a:t>
            </a:r>
            <a:r>
              <a:rPr lang="en-US" altLang="ja-JP" dirty="0" smtClean="0"/>
              <a:t> changed its pronunciation.</a:t>
            </a:r>
          </a:p>
          <a:p>
            <a:pPr marL="0" indent="0">
              <a:buNone/>
            </a:pPr>
            <a:r>
              <a:rPr lang="en-US" altLang="ja-JP" dirty="0" smtClean="0"/>
              <a:t>He wanted to make </a:t>
            </a:r>
            <a:r>
              <a:rPr lang="en-US" altLang="ja-JP" dirty="0" smtClean="0">
                <a:solidFill>
                  <a:schemeClr val="accent1"/>
                </a:solidFill>
              </a:rPr>
              <a:t>rhyme</a:t>
            </a:r>
            <a:r>
              <a:rPr lang="en-US" altLang="ja-JP" dirty="0" smtClean="0"/>
              <a:t> with this pronunciation so that people can feel </a:t>
            </a:r>
            <a:r>
              <a:rPr lang="en-US" altLang="ja-JP" dirty="0" smtClean="0">
                <a:solidFill>
                  <a:schemeClr val="accent1"/>
                </a:solidFill>
              </a:rPr>
              <a:t>friendliness</a:t>
            </a:r>
            <a:r>
              <a:rPr lang="en-US" altLang="ja-JP" dirty="0" smtClean="0"/>
              <a:t> to McDonald’s.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McDonald’s</a:t>
            </a:r>
            <a:r>
              <a:rPr kumimoji="1" lang="ja-JP" altLang="en-US" dirty="0" smtClean="0"/>
              <a:t>→マクドナルド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276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Teriyaki Burger</a:t>
            </a:r>
          </a:p>
          <a:p>
            <a:r>
              <a:rPr kumimoji="1" lang="en-US" altLang="ja-JP" dirty="0" smtClean="0"/>
              <a:t>Chicken Tatsuta</a:t>
            </a:r>
          </a:p>
          <a:p>
            <a:r>
              <a:rPr lang="en-US" altLang="ja-JP" dirty="0" err="1" smtClean="0"/>
              <a:t>Ebi</a:t>
            </a:r>
            <a:r>
              <a:rPr lang="en-US" altLang="ja-JP" dirty="0" smtClean="0"/>
              <a:t> Fillet-o</a:t>
            </a:r>
          </a:p>
          <a:p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Menu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73904"/>
            <a:ext cx="3181126" cy="2395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227040" cy="30397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4544767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51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Keitai</a:t>
            </a:r>
            <a:r>
              <a:rPr kumimoji="1" lang="en-US" altLang="ja-JP" dirty="0" smtClean="0"/>
              <a:t> coupon</a:t>
            </a:r>
          </a:p>
          <a:p>
            <a:r>
              <a:rPr lang="en-US" altLang="ja-JP" dirty="0" smtClean="0"/>
              <a:t>Nintendo DS campaign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sale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329051" cy="32426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67012"/>
            <a:ext cx="4428233" cy="3110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42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0" y="1268760"/>
            <a:ext cx="7762056" cy="532859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Meat and bread are </a:t>
            </a:r>
            <a:r>
              <a:rPr lang="en-US" altLang="ja-JP" dirty="0" smtClean="0">
                <a:solidFill>
                  <a:schemeClr val="accent1"/>
                </a:solidFill>
              </a:rPr>
              <a:t>regularly </a:t>
            </a:r>
            <a:r>
              <a:rPr lang="en-US" altLang="ja-JP" dirty="0" smtClean="0"/>
              <a:t>eaten</a:t>
            </a:r>
          </a:p>
          <a:p>
            <a:r>
              <a:rPr lang="en-US" altLang="ja-JP" dirty="0" smtClean="0">
                <a:solidFill>
                  <a:schemeClr val="accent1"/>
                </a:solidFill>
              </a:rPr>
              <a:t>Ginza</a:t>
            </a:r>
            <a:r>
              <a:rPr lang="en-US" altLang="ja-JP" dirty="0" smtClean="0"/>
              <a:t> McDonald’s made this company famous</a:t>
            </a:r>
          </a:p>
          <a:p>
            <a:r>
              <a:rPr kumimoji="1" lang="en-US" altLang="ja-JP" dirty="0" smtClean="0"/>
              <a:t>Japan McDonald’s are selling  </a:t>
            </a:r>
            <a:r>
              <a:rPr kumimoji="1" lang="en-US" altLang="ja-JP" dirty="0" err="1" smtClean="0">
                <a:solidFill>
                  <a:schemeClr val="accent1"/>
                </a:solidFill>
              </a:rPr>
              <a:t>Japanaized</a:t>
            </a:r>
            <a:r>
              <a:rPr kumimoji="1" lang="en-US" altLang="ja-JP" dirty="0" smtClean="0"/>
              <a:t> products </a:t>
            </a:r>
            <a:r>
              <a:rPr lang="en-US" altLang="ja-JP" dirty="0" smtClean="0"/>
              <a:t>(Size, tastes)</a:t>
            </a:r>
          </a:p>
          <a:p>
            <a:r>
              <a:rPr kumimoji="1" lang="en-US" altLang="ja-JP" dirty="0" smtClean="0">
                <a:solidFill>
                  <a:schemeClr val="accent1"/>
                </a:solidFill>
              </a:rPr>
              <a:t>Coupons for cell phone </a:t>
            </a:r>
            <a:r>
              <a:rPr kumimoji="1" lang="en-US" altLang="ja-JP" dirty="0" smtClean="0"/>
              <a:t>attracts many people</a:t>
            </a:r>
            <a:endParaRPr lang="en-US" altLang="ja-JP" dirty="0"/>
          </a:p>
          <a:p>
            <a:r>
              <a:rPr kumimoji="1" lang="en-US" altLang="ja-JP" dirty="0" smtClean="0">
                <a:solidFill>
                  <a:schemeClr val="accent1"/>
                </a:solidFill>
              </a:rPr>
              <a:t>Nintend</a:t>
            </a:r>
            <a:r>
              <a:rPr lang="en-US" altLang="ja-JP" dirty="0" smtClean="0">
                <a:solidFill>
                  <a:schemeClr val="accent1"/>
                </a:solidFill>
              </a:rPr>
              <a:t>o DS campaign</a:t>
            </a:r>
            <a:r>
              <a:rPr lang="en-US" altLang="ja-JP" dirty="0" smtClean="0"/>
              <a:t> attracted children</a:t>
            </a:r>
          </a:p>
          <a:p>
            <a:pPr>
              <a:buNone/>
            </a:pPr>
            <a:endParaRPr kumimoji="1"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8221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134076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→</a:t>
            </a:r>
            <a:r>
              <a:rPr lang="en-US" altLang="ja-JP" sz="3200" dirty="0" smtClean="0"/>
              <a:t> McDonald’s uses </a:t>
            </a:r>
            <a:r>
              <a:rPr lang="en-US" altLang="ja-JP" sz="3200" dirty="0" smtClean="0">
                <a:solidFill>
                  <a:schemeClr val="accent1"/>
                </a:solidFill>
              </a:rPr>
              <a:t>cultural background </a:t>
            </a:r>
            <a:r>
              <a:rPr lang="en-US" altLang="ja-JP" sz="3200" dirty="0" smtClean="0"/>
              <a:t>really effectively. In Japan, we can call it </a:t>
            </a:r>
            <a:r>
              <a:rPr lang="en-US" altLang="ja-JP" sz="3200" u="sng" dirty="0" err="1" smtClean="0">
                <a:solidFill>
                  <a:schemeClr val="accent1"/>
                </a:solidFill>
              </a:rPr>
              <a:t>Japanization</a:t>
            </a:r>
            <a:r>
              <a:rPr lang="en-US" altLang="ja-JP" sz="3200" dirty="0" smtClean="0"/>
              <a:t>. </a:t>
            </a:r>
          </a:p>
          <a:p>
            <a:r>
              <a:rPr lang="en-US" altLang="ja-JP" sz="3200" dirty="0" smtClean="0"/>
              <a:t>And this(adapting to each country) is why this company has become one of the most powerful company not only in Japan or America, but also around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McDonald’s in Korea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Yuki Kondo</a:t>
            </a:r>
            <a:endParaRPr kumimoji="1" lang="ja-JP" altLang="en-US" dirty="0"/>
          </a:p>
        </p:txBody>
      </p:sp>
      <p:pic>
        <p:nvPicPr>
          <p:cNvPr id="21506" name="Picture 2" descr="http://sky.geocities.jp/h510207/IC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4267200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History of McDonald’s in Korea</a:t>
            </a:r>
          </a:p>
          <a:p>
            <a:r>
              <a:rPr lang="en-US" altLang="ja-JP" dirty="0" smtClean="0"/>
              <a:t>How McDonald’s has succeeded in Korea</a:t>
            </a:r>
            <a:endParaRPr kumimoji="1" lang="en-US" altLang="ja-JP" dirty="0" smtClean="0"/>
          </a:p>
          <a:p>
            <a:r>
              <a:rPr kumimoji="1" lang="en-US" altLang="ja-JP" dirty="0" smtClean="0"/>
              <a:t>Price</a:t>
            </a:r>
          </a:p>
          <a:p>
            <a:r>
              <a:rPr lang="en-US" altLang="ja-JP" dirty="0" smtClean="0"/>
              <a:t>Menu</a:t>
            </a:r>
          </a:p>
          <a:p>
            <a:r>
              <a:rPr kumimoji="1" lang="en-US" altLang="ja-JP" dirty="0" smtClean="0"/>
              <a:t>Other characteristics</a:t>
            </a:r>
          </a:p>
          <a:p>
            <a:r>
              <a:rPr lang="en-US" altLang="ja-JP" dirty="0" smtClean="0"/>
              <a:t>Conclusion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3099685" cy="232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えびフィレ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992" y="3068960"/>
            <a:ext cx="3501008" cy="3501008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Started in 1988, when Seoul Olympic was held</a:t>
            </a:r>
          </a:p>
          <a:p>
            <a:r>
              <a:rPr lang="en-US" altLang="ja-JP" dirty="0" smtClean="0"/>
              <a:t>Merger Corporation in Pusan</a:t>
            </a:r>
            <a:endParaRPr kumimoji="1" lang="en-US" altLang="ja-JP" dirty="0" smtClean="0"/>
          </a:p>
          <a:p>
            <a:r>
              <a:rPr lang="en-US" altLang="ja-JP" dirty="0" smtClean="0"/>
              <a:t>Focusing on cities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expanded into Northeast</a:t>
            </a:r>
          </a:p>
          <a:p>
            <a:r>
              <a:rPr kumimoji="1" lang="en-US" altLang="ja-JP" dirty="0" smtClean="0"/>
              <a:t>Several years to be accepted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Korean consumers like McDonald’s now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History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ハンバーガ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3717032" cy="3717032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Products for Koreans</a:t>
            </a:r>
          </a:p>
          <a:p>
            <a:r>
              <a:rPr lang="en-US" altLang="ja-JP" dirty="0" smtClean="0"/>
              <a:t>Research about Korean consumers</a:t>
            </a:r>
          </a:p>
          <a:p>
            <a:r>
              <a:rPr kumimoji="1" lang="en-US" altLang="ja-JP" dirty="0" smtClean="0"/>
              <a:t>Accepting their opinions</a:t>
            </a:r>
          </a:p>
          <a:p>
            <a:r>
              <a:rPr lang="en-US" altLang="ja-JP" dirty="0" smtClean="0"/>
              <a:t>Learning what they want</a:t>
            </a:r>
          </a:p>
          <a:p>
            <a:pPr>
              <a:buNone/>
            </a:pPr>
            <a:r>
              <a:rPr lang="en-US" altLang="ja-JP" dirty="0" smtClean="0"/>
              <a:t>      </a:t>
            </a:r>
            <a:r>
              <a:rPr lang="ja-JP" altLang="en-US" dirty="0"/>
              <a:t>→ </a:t>
            </a:r>
            <a:r>
              <a:rPr lang="en-US" altLang="ja-JP" dirty="0"/>
              <a:t>feedback about what they </a:t>
            </a:r>
            <a:r>
              <a:rPr lang="en-US" altLang="ja-JP" dirty="0" smtClean="0"/>
              <a:t>demand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How McDonald’s succeed in Korea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ソフトツイス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016" y="3284984"/>
            <a:ext cx="3284984" cy="3284984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Said to be relatively low or reasonable</a:t>
            </a:r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most </a:t>
            </a:r>
            <a:r>
              <a:rPr lang="en-US" altLang="ja-JP" dirty="0"/>
              <a:t>of value-sets cost 3000~4200 </a:t>
            </a:r>
            <a:r>
              <a:rPr lang="en-US" altLang="ja-JP" dirty="0" smtClean="0"/>
              <a:t>won</a:t>
            </a:r>
          </a:p>
          <a:p>
            <a:endParaRPr kumimoji="1" lang="en-US" altLang="ja-JP" dirty="0"/>
          </a:p>
          <a:p>
            <a:pPr>
              <a:buNone/>
            </a:pPr>
            <a:r>
              <a:rPr lang="en-US" altLang="ja-JP" dirty="0" smtClean="0"/>
              <a:t>However…</a:t>
            </a:r>
          </a:p>
          <a:p>
            <a:r>
              <a:rPr lang="en-US" altLang="ja-JP" dirty="0" smtClean="0"/>
              <a:t>Wages in Korea is a little low</a:t>
            </a:r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 </a:t>
            </a:r>
            <a:r>
              <a:rPr kumimoji="1" lang="en-US" altLang="ja-JP" dirty="0" smtClean="0"/>
              <a:t>Cannot buy Big-Mac-set</a:t>
            </a:r>
            <a:r>
              <a:rPr lang="ja-JP" altLang="en-US" dirty="0" smtClean="0"/>
              <a:t> </a:t>
            </a:r>
            <a:r>
              <a:rPr lang="en-US" altLang="ja-JP" dirty="0" smtClean="0"/>
              <a:t>even if they work for one hour as McDonald’s crew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Price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ビッグマッ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2996952" cy="2996952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– Taiga Kawakami</a:t>
            </a:r>
          </a:p>
          <a:p>
            <a:r>
              <a:rPr lang="en-US" altLang="ja-JP" dirty="0" smtClean="0"/>
              <a:t>McDonald’s in Japan – Shinnosuke Hagiwara</a:t>
            </a:r>
          </a:p>
          <a:p>
            <a:r>
              <a:rPr lang="en-US" altLang="ja-JP" dirty="0" smtClean="0"/>
              <a:t>McDonald’s in Korea – Yuki Kondo</a:t>
            </a:r>
          </a:p>
          <a:p>
            <a:r>
              <a:rPr lang="en-US" altLang="ja-JP" dirty="0" smtClean="0"/>
              <a:t>McDonald’s in India –  Ryota Matsui</a:t>
            </a:r>
          </a:p>
          <a:p>
            <a:r>
              <a:rPr lang="en-US" altLang="ja-JP" dirty="0" smtClean="0"/>
              <a:t>Conclusion – Taiga Kawakami</a:t>
            </a:r>
          </a:p>
          <a:p>
            <a:pPr>
              <a:buNone/>
            </a:pPr>
            <a:endParaRPr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Table of Contents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kumimoji="1" lang="en-US" altLang="ja-JP" dirty="0" err="1" smtClean="0"/>
              <a:t>Bulgogi</a:t>
            </a:r>
            <a:r>
              <a:rPr kumimoji="1" lang="en-US" altLang="ja-JP" dirty="0" smtClean="0"/>
              <a:t> Burger</a:t>
            </a:r>
          </a:p>
          <a:p>
            <a:r>
              <a:rPr lang="en-US" altLang="ja-JP" dirty="0" smtClean="0"/>
              <a:t>Big Breakfast</a:t>
            </a:r>
          </a:p>
          <a:p>
            <a:r>
              <a:rPr kumimoji="1" lang="en-US" altLang="ja-JP" dirty="0" err="1" smtClean="0"/>
              <a:t>Affogato</a:t>
            </a:r>
            <a:r>
              <a:rPr kumimoji="1" lang="en-US" altLang="ja-JP" dirty="0" smtClean="0"/>
              <a:t> (Italian dessert)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Menu</a:t>
            </a:r>
            <a:endParaRPr kumimoji="1" lang="ja-JP" altLang="en-US" dirty="0"/>
          </a:p>
        </p:txBody>
      </p:sp>
      <p:pic>
        <p:nvPicPr>
          <p:cNvPr id="2050" name="Picture 2" descr="http://sky.geocities.jp/h510207/mc-kr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876675" cy="3200401"/>
          </a:xfrm>
          <a:prstGeom prst="rect">
            <a:avLst/>
          </a:prstGeom>
          <a:noFill/>
        </p:spPr>
      </p:pic>
      <p:pic>
        <p:nvPicPr>
          <p:cNvPr id="2052" name="Picture 4" descr="http://sky.geocities.jp/h510207/mc-kr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297" y="620688"/>
            <a:ext cx="6815405" cy="3024336"/>
          </a:xfrm>
          <a:prstGeom prst="rect">
            <a:avLst/>
          </a:prstGeom>
          <a:noFill/>
        </p:spPr>
      </p:pic>
      <p:pic>
        <p:nvPicPr>
          <p:cNvPr id="2054" name="Picture 6" descr="http://foodpia.geocities.jp/skyjet_777/mc-kr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356992"/>
            <a:ext cx="4932040" cy="369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characteristics</a:t>
            </a:r>
            <a:endParaRPr kumimoji="1" lang="ja-JP" altLang="en-US" dirty="0"/>
          </a:p>
        </p:txBody>
      </p:sp>
      <p:pic>
        <p:nvPicPr>
          <p:cNvPr id="25604" name="Picture 4" descr="http://sky.geocities.jp/h510207/mc-kr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200400" cy="4086226"/>
          </a:xfrm>
          <a:prstGeom prst="rect">
            <a:avLst/>
          </a:prstGeom>
          <a:noFill/>
        </p:spPr>
      </p:pic>
      <p:pic>
        <p:nvPicPr>
          <p:cNvPr id="25606" name="Picture 6" descr="http://sky.geocities.jp/h510207/mc-k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268760"/>
            <a:ext cx="3888432" cy="3550309"/>
          </a:xfrm>
          <a:prstGeom prst="rect">
            <a:avLst/>
          </a:prstGeom>
          <a:noFill/>
        </p:spPr>
      </p:pic>
      <p:pic>
        <p:nvPicPr>
          <p:cNvPr id="25602" name="Picture 2" descr="http://sky.geocities.jp/h510207/mc-kr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84984"/>
            <a:ext cx="337185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Efforts to be popular in Korea</a:t>
            </a:r>
          </a:p>
          <a:p>
            <a:r>
              <a:rPr lang="en-US" altLang="ja-JP" dirty="0" smtClean="0"/>
              <a:t>Innovation </a:t>
            </a:r>
            <a:r>
              <a:rPr lang="en-US" altLang="ja-JP" dirty="0" smtClean="0"/>
              <a:t>again and </a:t>
            </a:r>
            <a:r>
              <a:rPr lang="en-US" altLang="ja-JP" dirty="0" smtClean="0"/>
              <a:t>again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McDonald’s </a:t>
            </a:r>
            <a:r>
              <a:rPr lang="en-US" altLang="ja-JP" dirty="0" smtClean="0"/>
              <a:t>in Korea must continue to make changes in way of promotion so that they can keep attracting its consumers.</a:t>
            </a:r>
            <a:endParaRPr lang="ja-JP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マック７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1835696" cy="37631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643866" cy="150019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McDonald’s </a:t>
            </a:r>
            <a:r>
              <a:rPr kumimoji="1" lang="en-US" altLang="ja-JP" dirty="0" smtClean="0"/>
              <a:t>in </a:t>
            </a:r>
            <a:r>
              <a:rPr lang="en-US" altLang="ja-JP" dirty="0" smtClean="0"/>
              <a:t>India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 descr="マック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8128000" cy="23454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44208" y="292494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Ryota Matsui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McDonald’s in India</a:t>
            </a:r>
          </a:p>
          <a:p>
            <a:r>
              <a:rPr lang="en-US" altLang="ja-JP" dirty="0" smtClean="0"/>
              <a:t>Characteristics of McDonald’s in India</a:t>
            </a:r>
          </a:p>
          <a:p>
            <a:pPr lvl="1"/>
            <a:r>
              <a:rPr lang="en-US" altLang="ja-JP" dirty="0" smtClean="0"/>
              <a:t>No beef!</a:t>
            </a:r>
          </a:p>
          <a:p>
            <a:pPr lvl="1"/>
            <a:r>
              <a:rPr kumimoji="1" lang="en-US" altLang="ja-JP" dirty="0" smtClean="0"/>
              <a:t>Water?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099685" cy="232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High-class </a:t>
            </a:r>
            <a:r>
              <a:rPr kumimoji="1" lang="en-US" altLang="ja-JP" dirty="0" smtClean="0"/>
              <a:t>McDonald’s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McDonald’s </a:t>
            </a:r>
            <a:r>
              <a:rPr lang="en-US" altLang="ja-JP" dirty="0" smtClean="0"/>
              <a:t>in </a:t>
            </a:r>
            <a:r>
              <a:rPr lang="en-US" altLang="ja-JP" dirty="0" err="1" smtClean="0"/>
              <a:t>delhi</a:t>
            </a:r>
            <a:r>
              <a:rPr lang="en-US" altLang="ja-JP" dirty="0" smtClean="0"/>
              <a:t> has much  </a:t>
            </a:r>
          </a:p>
          <a:p>
            <a:pPr>
              <a:buNone/>
            </a:pPr>
            <a:r>
              <a:rPr lang="en-US" altLang="ja-JP" dirty="0" smtClean="0"/>
              <a:t>      tourists and the wealthy.</a:t>
            </a:r>
            <a:endParaRPr lang="ja-JP" altLang="en-US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There </a:t>
            </a:r>
            <a:r>
              <a:rPr lang="en-US" altLang="ja-JP" dirty="0" smtClean="0"/>
              <a:t>are 100 stores in India</a:t>
            </a:r>
            <a:endParaRPr lang="ja-JP" altLang="en-US" dirty="0" smtClean="0"/>
          </a:p>
          <a:p>
            <a:endParaRPr lang="ja-JP" altLang="en-US" dirty="0" smtClean="0"/>
          </a:p>
          <a:p>
            <a:pPr>
              <a:buNone/>
            </a:pPr>
            <a:endParaRPr kumimoji="1" lang="ja-JP" altLang="en-US" b="1" dirty="0"/>
          </a:p>
        </p:txBody>
      </p:sp>
      <p:pic>
        <p:nvPicPr>
          <p:cNvPr id="7" name="図 6" descr="マック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961387"/>
            <a:ext cx="3191865" cy="2563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No beef!</a:t>
            </a:r>
            <a:endParaRPr kumimoji="1" lang="ja-JP" altLang="en-US" dirty="0"/>
          </a:p>
        </p:txBody>
      </p:sp>
      <p:pic>
        <p:nvPicPr>
          <p:cNvPr id="4" name="コンテンツ プレースホルダ 3" descr="マック３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929360" cy="3647901"/>
          </a:xfrm>
        </p:spPr>
      </p:pic>
      <p:sp>
        <p:nvSpPr>
          <p:cNvPr id="5" name="正方形/長方形 4"/>
          <p:cNvSpPr/>
          <p:nvPr/>
        </p:nvSpPr>
        <p:spPr>
          <a:xfrm>
            <a:off x="5471592" y="5445224"/>
            <a:ext cx="3348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Chicken Maharaja </a:t>
            </a:r>
            <a:r>
              <a:rPr lang="en-US" altLang="ja-JP" dirty="0" smtClean="0"/>
              <a:t>Mac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5536" y="141277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In India, </a:t>
            </a:r>
            <a:r>
              <a:rPr lang="en-US" altLang="ja-JP" sz="2800" dirty="0" smtClean="0"/>
              <a:t>McDonald’s </a:t>
            </a:r>
            <a:r>
              <a:rPr lang="en-US" altLang="ja-JP" sz="2800" dirty="0"/>
              <a:t>does not sell </a:t>
            </a:r>
            <a:r>
              <a:rPr lang="en-US" altLang="ja-JP" sz="2800" dirty="0" smtClean="0"/>
              <a:t>hamburger </a:t>
            </a:r>
            <a:r>
              <a:rPr lang="en-US" altLang="ja-JP" sz="2800" dirty="0"/>
              <a:t>which includes beef. 80% of people in India are Hinduism, so they can’t eat beef because of religion. </a:t>
            </a:r>
            <a:endParaRPr lang="ja-JP" altLang="en-US" sz="2800" dirty="0"/>
          </a:p>
        </p:txBody>
      </p:sp>
      <p:pic>
        <p:nvPicPr>
          <p:cNvPr id="7" name="図 6" descr="マック２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2952328" cy="234888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347864" y="5877272"/>
            <a:ext cx="1069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About 400 yen</a:t>
            </a:r>
            <a:r>
              <a:rPr lang="en-US" altLang="ja-JP" b="1" dirty="0">
                <a:solidFill>
                  <a:srgbClr val="000000"/>
                </a:solidFill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endParaRPr lang="en-US" altLang="ja-JP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water?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only in order to buy water, there are many visitors who visit McDonald's.</a:t>
            </a:r>
            <a:endParaRPr kumimoji="1" lang="ja-JP" altLang="en-US" dirty="0"/>
          </a:p>
        </p:txBody>
      </p:sp>
      <p:pic>
        <p:nvPicPr>
          <p:cNvPr id="4" name="図 3" descr="mi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3240360" cy="365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World is becoming “borderless”</a:t>
            </a:r>
          </a:p>
          <a:p>
            <a:r>
              <a:rPr lang="ja-JP" altLang="en-US" dirty="0" smtClean="0"/>
              <a:t>≠ </a:t>
            </a:r>
            <a:r>
              <a:rPr lang="en-US" altLang="ja-JP" dirty="0" smtClean="0"/>
              <a:t>Homogenization</a:t>
            </a:r>
          </a:p>
          <a:p>
            <a:r>
              <a:rPr lang="en-US" altLang="ja-JP" dirty="0" smtClean="0"/>
              <a:t>Culture transforms in the shape that is suited for each country</a:t>
            </a:r>
            <a:r>
              <a:rPr lang="en-US" altLang="ja-JP" dirty="0" smtClean="0"/>
              <a:t>.</a:t>
            </a:r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pic>
        <p:nvPicPr>
          <p:cNvPr id="4" name="Picture 2" descr="http://hack-space.com/image/20120112095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2825255" cy="225641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660232" y="12687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ドナルドおじさ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552728" cy="4968552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55776" y="5496907"/>
            <a:ext cx="4860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Thank you!!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Oxford English </a:t>
            </a:r>
            <a:r>
              <a:rPr lang="en-US" altLang="ja-JP" dirty="0" smtClean="0"/>
              <a:t>Dictionary Definition</a:t>
            </a:r>
          </a:p>
          <a:p>
            <a:r>
              <a:rPr kumimoji="1" lang="en-US" altLang="ja-JP" dirty="0" smtClean="0"/>
              <a:t>Globalization = Americanization?</a:t>
            </a:r>
          </a:p>
          <a:p>
            <a:pPr lvl="1"/>
            <a:r>
              <a:rPr lang="en-US" altLang="ja-JP" dirty="0" smtClean="0"/>
              <a:t>U.S. – only superpower</a:t>
            </a:r>
          </a:p>
          <a:p>
            <a:pPr lvl="1"/>
            <a:r>
              <a:rPr kumimoji="1" lang="en-US" altLang="ja-JP" dirty="0" smtClean="0"/>
              <a:t>Spread of McDonald’s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Globalization?</a:t>
            </a:r>
            <a:endParaRPr kumimoji="1" lang="ja-JP" altLang="en-US" dirty="0"/>
          </a:p>
        </p:txBody>
      </p:sp>
      <p:pic>
        <p:nvPicPr>
          <p:cNvPr id="38914" name="Picture 2" descr="http://pds.exblog.jp/pds/1/201003%2F01%2F66%2Fc0188766%5F23593145%2E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01008"/>
            <a:ext cx="3073524" cy="307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ダブルチーズバーガ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140968"/>
            <a:ext cx="3429000" cy="3429000"/>
          </a:xfrm>
          <a:prstGeom prst="rect">
            <a:avLst/>
          </a:prstGeom>
          <a:noFill/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Globalization </a:t>
            </a:r>
            <a:r>
              <a:rPr kumimoji="1" lang="ja-JP" altLang="en-US" dirty="0" smtClean="0"/>
              <a:t>≠ </a:t>
            </a:r>
            <a:r>
              <a:rPr kumimoji="1" lang="en-US" altLang="ja-JP" dirty="0" smtClean="0"/>
              <a:t>Homogenization</a:t>
            </a:r>
          </a:p>
          <a:p>
            <a:r>
              <a:rPr lang="en-US" altLang="ja-JP" dirty="0" smtClean="0"/>
              <a:t>Group opinion: People transform </a:t>
            </a:r>
            <a:r>
              <a:rPr lang="en-US" altLang="ja-JP" dirty="0"/>
              <a:t>American culture so that it can coexist with their original culture.</a:t>
            </a:r>
            <a:endParaRPr lang="en-US" altLang="ja-JP" dirty="0" smtClean="0"/>
          </a:p>
          <a:p>
            <a:r>
              <a:rPr kumimoji="1" lang="en-US" altLang="ja-JP" dirty="0" smtClean="0"/>
              <a:t>Project: McDonald’s as a specific example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Group Project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McDonald’s in Japan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201110393</a:t>
            </a:r>
          </a:p>
          <a:p>
            <a:r>
              <a:rPr lang="en-US" altLang="ja-JP" dirty="0" err="1" smtClean="0"/>
              <a:t>Shinnosuke</a:t>
            </a:r>
            <a:r>
              <a:rPr lang="en-US" altLang="ja-JP" dirty="0" smtClean="0"/>
              <a:t> Hagiwara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476500" cy="18478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4870"/>
            <a:ext cx="2115269" cy="15844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4870"/>
            <a:ext cx="3240360" cy="22324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5066"/>
            <a:ext cx="3420249" cy="2561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0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1837184"/>
          </a:xfrm>
        </p:spPr>
        <p:txBody>
          <a:bodyPr/>
          <a:lstStyle/>
          <a:p>
            <a:r>
              <a:rPr kumimoji="1" lang="en-US" altLang="ja-JP" dirty="0" smtClean="0"/>
              <a:t>History of McDonald’s in Japan</a:t>
            </a:r>
          </a:p>
          <a:p>
            <a:r>
              <a:rPr lang="en-US" altLang="ja-JP" dirty="0" smtClean="0"/>
              <a:t>Characteristics of McDonald’s in Japan</a:t>
            </a:r>
          </a:p>
          <a:p>
            <a:r>
              <a:rPr lang="en-US" altLang="ja-JP" dirty="0" smtClean="0"/>
              <a:t>Conclusion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43533"/>
            <a:ext cx="3099685" cy="2321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76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McDonald’s store opened at </a:t>
            </a:r>
            <a:r>
              <a:rPr lang="en-US" altLang="ja-JP" u="sng" dirty="0" smtClean="0">
                <a:solidFill>
                  <a:schemeClr val="accent1"/>
                </a:solidFill>
              </a:rPr>
              <a:t>Ginza</a:t>
            </a:r>
            <a:r>
              <a:rPr lang="en-US" altLang="ja-JP" dirty="0" smtClean="0"/>
              <a:t> Mitsukoshi in 1971</a:t>
            </a:r>
          </a:p>
          <a:p>
            <a:r>
              <a:rPr lang="en-US" altLang="ja-JP" dirty="0" smtClean="0"/>
              <a:t>On December 16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in 1990, the amount sold of McDonald’s was over </a:t>
            </a:r>
            <a:r>
              <a:rPr lang="en-US" altLang="ja-JP" dirty="0" smtClean="0">
                <a:solidFill>
                  <a:schemeClr val="accent1"/>
                </a:solidFill>
              </a:rPr>
              <a:t>1,000,000,000 yen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In 2012, Japan McDonald’s is </a:t>
            </a:r>
            <a:r>
              <a:rPr lang="en-US" altLang="ja-JP" dirty="0" smtClean="0">
                <a:solidFill>
                  <a:schemeClr val="accent1"/>
                </a:solidFill>
              </a:rPr>
              <a:t>40 years old </a:t>
            </a:r>
            <a:r>
              <a:rPr lang="en-US" altLang="ja-JP" dirty="0" smtClean="0"/>
              <a:t>and its slogan is Beyond40, MAKE WOW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History of McDonald’s in Japan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905335" cy="4702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34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Japan McDonald’s is now </a:t>
            </a:r>
            <a:r>
              <a:rPr lang="en-US" altLang="ja-JP" dirty="0" smtClean="0">
                <a:solidFill>
                  <a:schemeClr val="accent1"/>
                </a:solidFill>
              </a:rPr>
              <a:t>the most powerful firm </a:t>
            </a:r>
            <a:r>
              <a:rPr lang="en-US" altLang="ja-JP" dirty="0" smtClean="0"/>
              <a:t>of the food service industry in Japan.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How could this firm be such powerful?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Clues are </a:t>
            </a:r>
            <a:r>
              <a:rPr kumimoji="1" lang="en-US" altLang="ja-JP" dirty="0" err="1" smtClean="0"/>
              <a:t>Here.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4800" dirty="0" err="1" smtClean="0">
                <a:solidFill>
                  <a:schemeClr val="accent1"/>
                </a:solidFill>
              </a:rPr>
              <a:t>Japanization</a:t>
            </a:r>
            <a:endParaRPr kumimoji="1" lang="ja-JP" altLang="en-US" sz="4800" dirty="0">
              <a:solidFill>
                <a:schemeClr val="accent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Points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4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The first president of this firm persisted in Opening first McDonald’s in 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Ginza.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He believed that </a:t>
            </a:r>
            <a:r>
              <a:rPr lang="en-US" altLang="ja-JP" dirty="0" smtClean="0">
                <a:solidFill>
                  <a:schemeClr val="accent1"/>
                </a:solidFill>
              </a:rPr>
              <a:t>Ginza was the center of popularity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r>
              <a:rPr lang="en-US" altLang="ja-JP" dirty="0" smtClean="0"/>
              <a:t>If McDonald’s becomes popular in Ginza, it will be popular in Japan</a:t>
            </a:r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People’s impression of McDonald’s has become “</a:t>
            </a:r>
            <a:r>
              <a:rPr lang="en-US" altLang="ja-JP" dirty="0" smtClean="0">
                <a:solidFill>
                  <a:schemeClr val="accent1"/>
                </a:solidFill>
              </a:rPr>
              <a:t>McDonald’s is Urban</a:t>
            </a:r>
            <a:r>
              <a:rPr lang="en-US" altLang="ja-JP" dirty="0" smtClean="0"/>
              <a:t>”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Ginza?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248472" cy="3182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14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狩猟">
  <a:themeElements>
    <a:clrScheme name="狩猟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狩猟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狩猟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641</Words>
  <Application>Microsoft Office PowerPoint</Application>
  <PresentationFormat>画面に合わせる (4:3)</PresentationFormat>
  <Paragraphs>132</Paragraphs>
  <Slides>29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狩猟</vt:lpstr>
      <vt:lpstr>The Spread of McDonald’s and Globalization</vt:lpstr>
      <vt:lpstr>Table of Contents</vt:lpstr>
      <vt:lpstr>What is Globalization?</vt:lpstr>
      <vt:lpstr>Group Project</vt:lpstr>
      <vt:lpstr>McDonald’s in Japan</vt:lpstr>
      <vt:lpstr>Outline</vt:lpstr>
      <vt:lpstr>History of McDonald’s in Japan</vt:lpstr>
      <vt:lpstr>Points </vt:lpstr>
      <vt:lpstr>Why Ginza?</vt:lpstr>
      <vt:lpstr>McDonald’s→マクドナルド</vt:lpstr>
      <vt:lpstr>Menu</vt:lpstr>
      <vt:lpstr>How to sale</vt:lpstr>
      <vt:lpstr>Conclusion</vt:lpstr>
      <vt:lpstr>スライド 14</vt:lpstr>
      <vt:lpstr>McDonald’s in Korea</vt:lpstr>
      <vt:lpstr>Outline</vt:lpstr>
      <vt:lpstr>History</vt:lpstr>
      <vt:lpstr>How McDonald’s succeed in Korea</vt:lpstr>
      <vt:lpstr>Price</vt:lpstr>
      <vt:lpstr>Menu</vt:lpstr>
      <vt:lpstr>Other characteristics</vt:lpstr>
      <vt:lpstr>Conclusion</vt:lpstr>
      <vt:lpstr>McDonald’s in India </vt:lpstr>
      <vt:lpstr>Outline</vt:lpstr>
      <vt:lpstr>High-class McDonald’s</vt:lpstr>
      <vt:lpstr>No beef!</vt:lpstr>
      <vt:lpstr>water?</vt:lpstr>
      <vt:lpstr>Conclusion</vt:lpstr>
      <vt:lpstr>スライド 29</vt:lpstr>
    </vt:vector>
  </TitlesOfParts>
  <Company>全学計算機システム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Spread of McDonald’s and Globalization</dc:title>
  <dc:creator>t000799</dc:creator>
  <cp:lastModifiedBy>t000799</cp:lastModifiedBy>
  <cp:revision>37</cp:revision>
  <dcterms:created xsi:type="dcterms:W3CDTF">2012-01-11T04:48:33Z</dcterms:created>
  <dcterms:modified xsi:type="dcterms:W3CDTF">2012-01-16T07:03:44Z</dcterms:modified>
</cp:coreProperties>
</file>