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4"/>
  </p:notesMasterIdLst>
  <p:sldIdLst>
    <p:sldId id="256" r:id="rId2"/>
    <p:sldId id="28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265" r:id="rId13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3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940152" y="4797152"/>
            <a:ext cx="1008112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5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483768" y="2223512"/>
            <a:ext cx="1080120" cy="84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348880"/>
            <a:ext cx="864096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5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65512" y="3519656"/>
            <a:ext cx="946448" cy="7734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ε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940152" y="3501008"/>
            <a:ext cx="1008112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28184" y="1268760"/>
            <a:ext cx="2850689" cy="1143718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High, back, rounded vowel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-36512" y="1196752"/>
            <a:ext cx="2850689" cy="1143718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High, front, tense vowel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7504" y="3365402"/>
            <a:ext cx="3312368" cy="1143718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Mid, front, unrounded vowel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56176" y="5669658"/>
            <a:ext cx="2850689" cy="1143718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Low, back, rounded vowel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092281" y="3068960"/>
            <a:ext cx="1914584" cy="1935806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Mid, back, rounded vowel</a:t>
            </a:r>
            <a:endParaRPr lang="en-US" sz="32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  <p:bldP spid="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940152" y="4797152"/>
            <a:ext cx="1008112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5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483768" y="2223512"/>
            <a:ext cx="1080120" cy="84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348880"/>
            <a:ext cx="864096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5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65512" y="3519656"/>
            <a:ext cx="946448" cy="7734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ε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940152" y="3501008"/>
            <a:ext cx="1008112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0055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 review…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sym typeface="Wingdings" pitchFamily="2" charset="2"/>
              </a:rPr>
              <a:t>one symbol </a:t>
            </a:r>
            <a:r>
              <a:rPr lang="en-US" altLang="ja-JP" sz="3600" dirty="0" smtClean="0">
                <a:sym typeface="Wingdings" pitchFamily="2" charset="2"/>
              </a:rPr>
              <a:t>= </a:t>
            </a:r>
            <a:r>
              <a:rPr lang="en-US" altLang="ja-JP" sz="3600" i="1" dirty="0" smtClean="0"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Japanese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vowels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15781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ア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ɑ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</a:p>
          <a:p>
            <a:pPr lvl="0"/>
            <a:r>
              <a:rPr lang="ja-JP" altLang="en-US" sz="4000" dirty="0" smtClean="0">
                <a:latin typeface="+mj-lt"/>
                <a:sym typeface="Wingdings" pitchFamily="2" charset="2"/>
              </a:rPr>
              <a:t> イ </a:t>
            </a:r>
            <a:r>
              <a:rPr lang="en-US" altLang="ja-JP" sz="4000" dirty="0">
                <a:latin typeface="+mj-lt"/>
                <a:sym typeface="Wingdings" pitchFamily="2" charset="2"/>
              </a:rPr>
              <a:t>= / i /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 lvl="0"/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ウ </a:t>
            </a:r>
            <a:r>
              <a:rPr lang="en-US" altLang="ja-JP" sz="4000" dirty="0">
                <a:latin typeface="+mj-lt"/>
                <a:sym typeface="Wingdings" pitchFamily="2" charset="2"/>
              </a:rPr>
              <a:t>= / u /</a:t>
            </a:r>
          </a:p>
          <a:p>
            <a:pPr lvl="0">
              <a:defRPr/>
            </a:pP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エ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 </a:t>
            </a:r>
            <a:r>
              <a:rPr lang="en-US" altLang="ja-JP" sz="4000" dirty="0">
                <a:latin typeface="+mj-lt"/>
                <a:sym typeface="Wingdings" pitchFamily="2" charset="2"/>
              </a:rPr>
              <a:t>= / </a:t>
            </a:r>
            <a:r>
              <a:rPr lang="el-GR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ε</a:t>
            </a:r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</a:p>
          <a:p>
            <a:pPr>
              <a:defRPr/>
            </a:pPr>
            <a:r>
              <a:rPr lang="ja-JP" altLang="en-US" sz="4000" dirty="0" smtClean="0">
                <a:latin typeface="+mj-lt"/>
                <a:sym typeface="Wingdings" pitchFamily="2" charset="2"/>
              </a:rPr>
              <a:t> オ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 </a:t>
            </a:r>
            <a:r>
              <a:rPr lang="en-US" altLang="ja-JP" sz="4000" dirty="0">
                <a:latin typeface="+mj-lt"/>
                <a:sym typeface="Wingdings" pitchFamily="2" charset="2"/>
              </a:rPr>
              <a:t>= / o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</a:p>
          <a:p>
            <a:pPr marL="0" indent="0">
              <a:buNone/>
              <a:defRPr/>
            </a:pPr>
            <a:r>
              <a:rPr lang="en-US" altLang="ja-JP" sz="4000" i="1" dirty="0" smtClean="0">
                <a:latin typeface="+mj-lt"/>
                <a:sym typeface="Wingdings" pitchFamily="2" charset="2"/>
              </a:rPr>
              <a:t>Note: only the small epsilon (</a:t>
            </a:r>
            <a:r>
              <a:rPr lang="el-GR" altLang="ja-JP" sz="4000" i="1" dirty="0" smtClean="0">
                <a:latin typeface="+mj-lt"/>
                <a:sym typeface="Wingdings" pitchFamily="2" charset="2"/>
              </a:rPr>
              <a:t>ε</a:t>
            </a:r>
            <a:r>
              <a:rPr lang="en-US" altLang="ja-JP" sz="4000" i="1" dirty="0" smtClean="0">
                <a:latin typeface="+mj-lt"/>
                <a:sym typeface="Wingdings" pitchFamily="2" charset="2"/>
              </a:rPr>
              <a:t>)</a:t>
            </a:r>
            <a:r>
              <a:rPr lang="en-US" altLang="ja-JP" sz="4000" i="1" dirty="0" smtClean="0">
                <a:latin typeface="+mj-lt"/>
                <a:sym typeface="Wingdings" pitchFamily="2" charset="2"/>
              </a:rPr>
              <a:t> is new.</a:t>
            </a:r>
            <a:endParaRPr lang="en-US" altLang="ja-JP" sz="4000" i="1" dirty="0" smtClean="0">
              <a:latin typeface="+mj-lt"/>
              <a:sym typeface="Wingdings" pitchFamily="2" charset="2"/>
            </a:endParaRPr>
          </a:p>
          <a:p>
            <a:pPr eaLnBrk="1" hangingPunct="1"/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78619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90799" y="2996952"/>
            <a:ext cx="4335836" cy="1858381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+mj-lt"/>
              </a:rPr>
              <a:t>This </a:t>
            </a:r>
            <a:r>
              <a:rPr lang="el-GR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ε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</a:t>
            </a:r>
            <a:r>
              <a:rPr lang="en-US" sz="4000" dirty="0" smtClean="0">
                <a:solidFill>
                  <a:srgbClr val="0000FF"/>
                </a:solidFill>
                <a:latin typeface="+mj-lt"/>
              </a:rPr>
              <a:t>the small Greek letter epsilon. 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 autoUpdateAnimBg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844824"/>
            <a:ext cx="8229600" cy="31213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We use a simple map of a person’s mouth to show the place of articulation. </a:t>
            </a: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First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imagine a person’s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head …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inside the mouth…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dirty="0" smtClean="0">
                <a:solidFill>
                  <a:schemeClr val="tx1"/>
                </a:solidFill>
              </a:rPr>
              <a:t>Vowel Map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a box…here…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483768" y="4221088"/>
            <a:ext cx="2376264" cy="1512168"/>
          </a:xfrm>
          <a:prstGeom prst="round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267744" y="4725144"/>
            <a:ext cx="1224136" cy="504056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4365104"/>
            <a:ext cx="208823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589240"/>
            <a:ext cx="158417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03948" y="4974172"/>
            <a:ext cx="122413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1968</TotalTime>
  <Words>203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 review…</vt:lpstr>
      <vt:lpstr>Today, the Japanese vowels</vt:lpstr>
      <vt:lpstr>The Vowel Map</vt:lpstr>
      <vt:lpstr>The Vowel Map</vt:lpstr>
      <vt:lpstr>The Vowel Map</vt:lpstr>
      <vt:lpstr>The Vowel Map</vt:lpstr>
      <vt:lpstr>The Vowel Map</vt:lpstr>
      <vt:lpstr>The Vowel Map</vt:lpstr>
      <vt:lpstr>The Vowel Map</vt:lpstr>
      <vt:lpstr>The Vowel Map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107</cp:revision>
  <cp:lastPrinted>1601-01-01T00:00:00Z</cp:lastPrinted>
  <dcterms:created xsi:type="dcterms:W3CDTF">2006-01-31T01:24:28Z</dcterms:created>
  <dcterms:modified xsi:type="dcterms:W3CDTF">2016-06-02T06:47:57Z</dcterms:modified>
</cp:coreProperties>
</file>