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5"/>
  </p:notesMasterIdLst>
  <p:handoutMasterIdLst>
    <p:handoutMasterId r:id="rId26"/>
  </p:handoutMasterIdLst>
  <p:sldIdLst>
    <p:sldId id="256" r:id="rId4"/>
    <p:sldId id="268" r:id="rId5"/>
    <p:sldId id="269" r:id="rId6"/>
    <p:sldId id="257" r:id="rId7"/>
    <p:sldId id="270" r:id="rId8"/>
    <p:sldId id="271" r:id="rId9"/>
    <p:sldId id="275" r:id="rId10"/>
    <p:sldId id="258" r:id="rId11"/>
    <p:sldId id="259" r:id="rId12"/>
    <p:sldId id="260" r:id="rId13"/>
    <p:sldId id="272" r:id="rId14"/>
    <p:sldId id="273" r:id="rId15"/>
    <p:sldId id="274" r:id="rId16"/>
    <p:sldId id="263" r:id="rId17"/>
    <p:sldId id="264" r:id="rId18"/>
    <p:sldId id="265" r:id="rId19"/>
    <p:sldId id="266" r:id="rId20"/>
    <p:sldId id="277" r:id="rId21"/>
    <p:sldId id="278" r:id="rId22"/>
    <p:sldId id="279" r:id="rId23"/>
    <p:sldId id="262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7" autoAdjust="0"/>
    <p:restoredTop sz="90150" autoAdjust="0"/>
  </p:normalViewPr>
  <p:slideViewPr>
    <p:cSldViewPr>
      <p:cViewPr varScale="1">
        <p:scale>
          <a:sx n="101" d="100"/>
          <a:sy n="101" d="100"/>
        </p:scale>
        <p:origin x="-19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AB353-4FA4-436A-9BFF-089F3D09F6E0}" type="datetimeFigureOut">
              <a:rPr kumimoji="1" lang="ja-JP" altLang="en-US" smtClean="0"/>
              <a:pPr/>
              <a:t>2016/7/22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3E8F6-C0E4-4756-9D7C-28ABBCC53C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20316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FA737-C165-4A1A-9339-6C6677115AA3}" type="datetimeFigureOut">
              <a:rPr kumimoji="1" lang="ja-JP" altLang="en-US" smtClean="0"/>
              <a:pPr/>
              <a:t>2016/7/22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609A1-894D-4FAC-9A16-C81B049C9F0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858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52176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ja-JP" dirty="0" smtClean="0"/>
              <a:t>A territory has original Organic Act(</a:t>
            </a:r>
            <a:r>
              <a:rPr lang="ja-JP" altLang="en-US" dirty="0" smtClean="0"/>
              <a:t>自治法</a:t>
            </a:r>
            <a:r>
              <a:rPr lang="en-US" altLang="ja-JP" dirty="0" smtClean="0"/>
              <a:t>) established (checked) by United States Congress(</a:t>
            </a:r>
            <a:r>
              <a:rPr lang="ja-JP" altLang="en-US" dirty="0" smtClean="0"/>
              <a:t>アメリカ合衆国議会</a:t>
            </a:r>
            <a:r>
              <a:rPr lang="en-US" altLang="ja-JP" dirty="0" smtClean="0"/>
              <a:t>),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ja-JP" dirty="0" smtClean="0"/>
              <a:t>but Constitution of the United States(</a:t>
            </a:r>
            <a:r>
              <a:rPr lang="ja-JP" altLang="en-US" dirty="0" smtClean="0"/>
              <a:t>アメリカ合衆国憲法</a:t>
            </a:r>
            <a:r>
              <a:rPr lang="en-US" altLang="ja-JP" dirty="0" smtClean="0"/>
              <a:t>)</a:t>
            </a:r>
            <a:r>
              <a:rPr lang="ja-JP" altLang="en-US" dirty="0" smtClean="0"/>
              <a:t> </a:t>
            </a:r>
            <a:r>
              <a:rPr lang="en-US" altLang="ja-JP" dirty="0" smtClean="0"/>
              <a:t>isn’t applied there.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So, </a:t>
            </a:r>
            <a:r>
              <a:rPr kumimoji="1" lang="en-US" altLang="ja-JP" baseline="0" dirty="0" smtClean="0"/>
              <a:t>although </a:t>
            </a:r>
            <a:r>
              <a:rPr lang="en-US" altLang="ja-JP" dirty="0" smtClean="0"/>
              <a:t>people who were born in American Samoa have American</a:t>
            </a:r>
            <a:r>
              <a:rPr lang="en-US" altLang="ja-JP" baseline="0" dirty="0" smtClean="0"/>
              <a:t> nationality, they don’t have American citizenship.</a:t>
            </a:r>
            <a:endParaRPr lang="en-US" altLang="ja-JP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altLang="ja-JP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altLang="ja-JP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ja-JP" dirty="0" smtClean="0"/>
              <a:t>It’s not states, not territory, but like as between them.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560557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60989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33491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22889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Perhaps</a:t>
            </a:r>
            <a:r>
              <a:rPr kumimoji="1" lang="en-US" altLang="ja-JP" baseline="0" dirty="0" smtClean="0"/>
              <a:t> tourist industry will develop in the future, because t</a:t>
            </a:r>
            <a:r>
              <a:rPr kumimoji="1" lang="en-US" altLang="ja-JP" dirty="0" smtClean="0"/>
              <a:t>here</a:t>
            </a:r>
            <a:r>
              <a:rPr kumimoji="1" lang="en-US" altLang="ja-JP" baseline="0" dirty="0" smtClean="0"/>
              <a:t> are beautiful coral reefs around here.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65449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These are the Samoa Islands.</a:t>
            </a:r>
          </a:p>
          <a:p>
            <a:r>
              <a:rPr kumimoji="1" lang="en-US" altLang="ja-JP" dirty="0" smtClean="0"/>
              <a:t>Western</a:t>
            </a:r>
            <a:r>
              <a:rPr kumimoji="1" lang="en-US" altLang="ja-JP" baseline="0" dirty="0" smtClean="0"/>
              <a:t> part is Independent State of Samoa(</a:t>
            </a:r>
            <a:r>
              <a:rPr kumimoji="1" lang="ja-JP" altLang="en-US" baseline="0" dirty="0" smtClean="0"/>
              <a:t>サモア独立国</a:t>
            </a:r>
            <a:r>
              <a:rPr kumimoji="1" lang="en-US" altLang="ja-JP" baseline="0" dirty="0" smtClean="0"/>
              <a:t>).</a:t>
            </a:r>
          </a:p>
          <a:p>
            <a:r>
              <a:rPr kumimoji="1" lang="en-US" altLang="ja-JP" dirty="0" smtClean="0"/>
              <a:t>Eastern</a:t>
            </a:r>
            <a:r>
              <a:rPr kumimoji="1" lang="en-US" altLang="ja-JP" baseline="0" dirty="0" smtClean="0"/>
              <a:t> part is American Samoa.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24412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Until</a:t>
            </a:r>
            <a:r>
              <a:rPr kumimoji="1" lang="en-US" altLang="ja-JP" baseline="0" dirty="0" smtClean="0"/>
              <a:t> 18century, the Samoa Islands was not visited by any foreigners, but east Samoa (now American Samoa) was well connected with west Samoa (now independent state of Samoa).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18century, the first foreigners came to Samoa. They were explorers came from France.</a:t>
            </a:r>
          </a:p>
          <a:p>
            <a:r>
              <a:rPr kumimoji="1" lang="en-US" altLang="ja-JP" baseline="0" dirty="0" smtClean="0"/>
              <a:t>After that, some Europeans came to Samoa to invade.</a:t>
            </a:r>
          </a:p>
          <a:p>
            <a:r>
              <a:rPr kumimoji="1" lang="en-US" altLang="ja-JP" baseline="0" dirty="0" smtClean="0"/>
              <a:t>Every invaders came, who live in Samoa fought against them.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early 19century, Christianity was spread by missionaries of Congregational Church in London.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1889, German attacked Samoa.</a:t>
            </a:r>
          </a:p>
          <a:p>
            <a:r>
              <a:rPr kumimoji="1" lang="en-US" altLang="ja-JP" baseline="0" dirty="0" smtClean="0"/>
              <a:t>In these days, US was in opposition to German, US also came to Samoa to compete with German.</a:t>
            </a:r>
          </a:p>
          <a:p>
            <a:r>
              <a:rPr kumimoji="1" lang="en-US" altLang="ja-JP" baseline="0" dirty="0" smtClean="0"/>
              <a:t>Unfortunately, they met with bad weather, they lost their weapons and ships.</a:t>
            </a:r>
          </a:p>
          <a:p>
            <a:r>
              <a:rPr kumimoji="1" lang="en-US" altLang="ja-JP" baseline="0" dirty="0" smtClean="0"/>
              <a:t>After all, they decided to have Samoa divided into West and East.</a:t>
            </a:r>
          </a:p>
          <a:p>
            <a:r>
              <a:rPr kumimoji="1" lang="en-US" altLang="ja-JP" baseline="0" dirty="0" smtClean="0"/>
              <a:t>Eastern part is American.</a:t>
            </a:r>
          </a:p>
          <a:p>
            <a:r>
              <a:rPr kumimoji="1" lang="en-US" altLang="ja-JP" baseline="0" dirty="0" smtClean="0"/>
              <a:t>Western part is German.</a:t>
            </a:r>
          </a:p>
          <a:p>
            <a:r>
              <a:rPr kumimoji="1" lang="en-US" altLang="ja-JP" baseline="0" dirty="0" smtClean="0"/>
              <a:t>(※After that, western part had been protected by NZ since 1919, and indipended in 1962.)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Now, American Samoa is unorganized unincorporated territory (</a:t>
            </a:r>
            <a:r>
              <a:rPr kumimoji="1" lang="ja-JP" altLang="en-US" baseline="0" dirty="0" smtClean="0"/>
              <a:t>非自治的・未編入領域</a:t>
            </a:r>
            <a:r>
              <a:rPr kumimoji="1" lang="en-US" altLang="ja-JP" baseline="0" dirty="0" smtClean="0"/>
              <a:t>).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89354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ja-JP" dirty="0" smtClean="0"/>
              <a:t>A territory doesn’t have original Organic Act(</a:t>
            </a:r>
            <a:r>
              <a:rPr lang="ja-JP" altLang="en-US" dirty="0" smtClean="0"/>
              <a:t>自治法</a:t>
            </a:r>
            <a:r>
              <a:rPr lang="en-US" altLang="ja-JP" dirty="0" smtClean="0"/>
              <a:t>) established</a:t>
            </a:r>
            <a:r>
              <a:rPr lang="ja-JP" altLang="en-US" baseline="0" dirty="0" smtClean="0"/>
              <a:t> </a:t>
            </a:r>
            <a:r>
              <a:rPr lang="en-US" altLang="ja-JP" baseline="0" dirty="0" smtClean="0"/>
              <a:t>(checked)</a:t>
            </a:r>
            <a:r>
              <a:rPr lang="en-US" altLang="ja-JP" dirty="0" smtClean="0"/>
              <a:t> by United States Congress(</a:t>
            </a:r>
            <a:r>
              <a:rPr lang="ja-JP" altLang="en-US" dirty="0" smtClean="0"/>
              <a:t>アメリカ合衆国議会</a:t>
            </a:r>
            <a:r>
              <a:rPr lang="en-US" altLang="ja-JP" dirty="0" smtClean="0"/>
              <a:t>),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ja-JP" dirty="0" smtClean="0"/>
              <a:t>and Constitution of the United States(</a:t>
            </a:r>
            <a:r>
              <a:rPr lang="ja-JP" altLang="en-US" dirty="0" smtClean="0"/>
              <a:t>アメリカ合衆国憲法</a:t>
            </a:r>
            <a:r>
              <a:rPr lang="en-US" altLang="ja-JP" dirty="0" smtClean="0"/>
              <a:t>)</a:t>
            </a:r>
            <a:r>
              <a:rPr lang="ja-JP" altLang="en-US" dirty="0" smtClean="0"/>
              <a:t> </a:t>
            </a:r>
            <a:r>
              <a:rPr lang="en-US" altLang="ja-JP" dirty="0" smtClean="0"/>
              <a:t>isn’t applied there.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ja-JP" dirty="0" smtClean="0"/>
              <a:t>So, </a:t>
            </a:r>
            <a:r>
              <a:rPr kumimoji="1" lang="en-US" altLang="ja-JP" baseline="0" dirty="0" smtClean="0"/>
              <a:t>although </a:t>
            </a:r>
            <a:r>
              <a:rPr lang="en-US" altLang="ja-JP" dirty="0" smtClean="0"/>
              <a:t>people who were born in American Samoa have American</a:t>
            </a:r>
            <a:r>
              <a:rPr lang="en-US" altLang="ja-JP" baseline="0" dirty="0" smtClean="0"/>
              <a:t> nationality, they don’t have American citizenship same as Guam and Puerto Rico.</a:t>
            </a: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American Samoa is not US legally, but they established the original legislature and made original constitution and self-government (</a:t>
            </a:r>
            <a:r>
              <a:rPr kumimoji="1" lang="ja-JP" altLang="en-US" baseline="0" dirty="0" smtClean="0"/>
              <a:t>自治政府</a:t>
            </a:r>
            <a:r>
              <a:rPr kumimoji="1" lang="en-US" altLang="ja-JP" baseline="0" dirty="0" smtClean="0"/>
              <a:t>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American Samoa is a unique (unconventional) territory.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04574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52799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8465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79590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21195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4413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88957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3901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74645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50716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7672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74482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From B.C.</a:t>
            </a:r>
            <a:r>
              <a:rPr kumimoji="1" lang="en-US" altLang="ja-JP" baseline="0" dirty="0" smtClean="0"/>
              <a:t> 1500 (not certainly) to early 16century, Chamorro (who came from southeast Asia by voyaging canoe) started living in Guam.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1521, Magellan found Guam. He had been sailing all over the world, because he was ordered by king of Spain.</a:t>
            </a:r>
          </a:p>
          <a:p>
            <a:r>
              <a:rPr kumimoji="1" lang="en-US" altLang="ja-JP" baseline="0" dirty="0" smtClean="0"/>
              <a:t>Magellan rested there for few days.</a:t>
            </a:r>
          </a:p>
          <a:p>
            <a:r>
              <a:rPr kumimoji="1" lang="en-US" altLang="ja-JP" baseline="0" dirty="0" smtClean="0"/>
              <a:t>In 1568, king of Spain declared to occupy Guam.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In 1898, a</a:t>
            </a:r>
            <a:r>
              <a:rPr kumimoji="1" lang="en-US" altLang="ja-JP" baseline="0" dirty="0" smtClean="0"/>
              <a:t> war broke out among Spain and US. US won, and Guam was handed over from Spain to US.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1941, the Pacific War broke out. After Attack on Pearl Harbor, Japan attacked Guam, and took away Guam from US.</a:t>
            </a:r>
          </a:p>
          <a:p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In 1944, US recaptured Guam, and in 1950, Guam became </a:t>
            </a:r>
            <a:r>
              <a:rPr lang="ja-JP" altLang="ja-JP" dirty="0" smtClean="0"/>
              <a:t>organized unincorporated territory</a:t>
            </a:r>
            <a:r>
              <a:rPr lang="en-US" altLang="ja-JP" dirty="0" smtClean="0"/>
              <a:t>(</a:t>
            </a:r>
            <a:r>
              <a:rPr lang="ja-JP" altLang="ja-JP" dirty="0" smtClean="0"/>
              <a:t>アメリカ合衆国自治的・未編入領域</a:t>
            </a:r>
            <a:r>
              <a:rPr lang="en-US" altLang="ja-JP" dirty="0" smtClean="0"/>
              <a:t>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609A1-894D-4FAC-9A16-C81B049C9F0C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9063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79650"/>
          </a:xfrm>
        </p:spPr>
        <p:txBody>
          <a:bodyPr anchor="ctr"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785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785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968A0E-DB35-410D-992C-E9D285DC621F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8309D-7C2B-4690-93F3-A5F516B22D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11188" y="1844675"/>
            <a:ext cx="3884612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884613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44675"/>
            <a:ext cx="79216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メイリオ" pitchFamily="50" charset="-128"/>
          <a:ea typeface="メイリオ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 altLang="ja-JP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 altLang="ja-JP" dirty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462C9713-2A33-4C83-BB6D-FFB254BB3517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 altLang="ja-JP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 altLang="ja-JP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448750CE-6CB0-45CA-BD8C-C26F897D1CF5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4000">
          <a:solidFill>
            <a:srgbClr val="000000"/>
          </a:solidFill>
          <a:latin typeface="Garamond" pitchFamily="18" charset="0"/>
          <a:ea typeface="ＭＳ Ｐ明朝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4000">
          <a:solidFill>
            <a:srgbClr val="000000"/>
          </a:solidFill>
          <a:latin typeface="Garamond" pitchFamily="18" charset="0"/>
          <a:ea typeface="ＭＳ Ｐ明朝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4000">
          <a:solidFill>
            <a:srgbClr val="000000"/>
          </a:solidFill>
          <a:latin typeface="Garamond" pitchFamily="18" charset="0"/>
          <a:ea typeface="ＭＳ Ｐ明朝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4000">
          <a:solidFill>
            <a:srgbClr val="000000"/>
          </a:solidFill>
          <a:latin typeface="Garamond" pitchFamily="18" charset="0"/>
          <a:ea typeface="ＭＳ Ｐ明朝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4000">
          <a:solidFill>
            <a:srgbClr val="000000"/>
          </a:solidFill>
          <a:latin typeface="Garamond" pitchFamily="18" charset="0"/>
          <a:ea typeface="ＭＳ Ｐ明朝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4000">
          <a:solidFill>
            <a:srgbClr val="000000"/>
          </a:solidFill>
          <a:latin typeface="Garamond" pitchFamily="18" charset="0"/>
          <a:ea typeface="ＭＳ Ｐ明朝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4000">
          <a:solidFill>
            <a:srgbClr val="000000"/>
          </a:solidFill>
          <a:latin typeface="Garamond" pitchFamily="18" charset="0"/>
          <a:ea typeface="ＭＳ Ｐ明朝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4000">
          <a:solidFill>
            <a:srgbClr val="000000"/>
          </a:solidFill>
          <a:latin typeface="Garamond" pitchFamily="18" charset="0"/>
          <a:ea typeface="ＭＳ Ｐ明朝" charset="-128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kumimoji="1"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kumimoji="1"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20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sz="quarter"/>
          </p:nvPr>
        </p:nvSpPr>
        <p:spPr>
          <a:xfrm>
            <a:off x="2051720" y="2133600"/>
            <a:ext cx="5949280" cy="1774825"/>
          </a:xfrm>
        </p:spPr>
        <p:txBody>
          <a:bodyPr/>
          <a:lstStyle/>
          <a:p>
            <a:r>
              <a:rPr kumimoji="1" lang="en-US" altLang="ja-JP" dirty="0" smtClean="0"/>
              <a:t>American Island People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r"/>
            <a:r>
              <a:rPr lang="en-US" altLang="ja-JP" dirty="0" smtClean="0"/>
              <a:t>Shiho Tokuda</a:t>
            </a:r>
          </a:p>
          <a:p>
            <a:pPr algn="r"/>
            <a:r>
              <a:rPr lang="en-US" altLang="ja-JP" dirty="0" smtClean="0"/>
              <a:t>Yuri Maeda</a:t>
            </a:r>
          </a:p>
          <a:p>
            <a:pPr algn="r"/>
            <a:r>
              <a:rPr kumimoji="1" lang="en-US" altLang="ja-JP" dirty="0" smtClean="0"/>
              <a:t>Understanding Other Cultures Ⅱ</a:t>
            </a:r>
          </a:p>
          <a:p>
            <a:pPr algn="r"/>
            <a:r>
              <a:rPr lang="en-US" altLang="ja-JP" dirty="0" smtClean="0"/>
              <a:t>February 10</a:t>
            </a:r>
            <a:r>
              <a:rPr kumimoji="1" lang="en-US" altLang="ja-JP" dirty="0" smtClean="0"/>
              <a:t>, 2012</a:t>
            </a:r>
            <a:endParaRPr kumimoji="1" lang="en-US" altLang="ja-JP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2-3. Guam</a:t>
            </a:r>
            <a:br>
              <a:rPr kumimoji="1" lang="en-US" altLang="ja-JP" dirty="0" smtClean="0"/>
            </a:br>
            <a:r>
              <a:rPr kumimoji="1" lang="en-US" altLang="ja-JP" dirty="0" smtClean="0"/>
              <a:t>-</a:t>
            </a:r>
            <a:r>
              <a:rPr lang="en-US" altLang="ja-JP" dirty="0" smtClean="0"/>
              <a:t>O</a:t>
            </a:r>
            <a:r>
              <a:rPr lang="ja-JP" altLang="ja-JP" dirty="0" smtClean="0"/>
              <a:t>rganized </a:t>
            </a:r>
            <a:r>
              <a:rPr lang="en-US" altLang="ja-JP" dirty="0" smtClean="0"/>
              <a:t>U</a:t>
            </a:r>
            <a:r>
              <a:rPr lang="ja-JP" altLang="ja-JP" dirty="0" smtClean="0"/>
              <a:t>nincorporated </a:t>
            </a:r>
            <a:r>
              <a:rPr lang="en-US" altLang="ja-JP" dirty="0" smtClean="0"/>
              <a:t>T</a:t>
            </a:r>
            <a:r>
              <a:rPr lang="ja-JP" altLang="ja-JP" dirty="0" smtClean="0"/>
              <a:t>erritory</a:t>
            </a:r>
            <a:r>
              <a:rPr kumimoji="1" lang="en-US" altLang="ja-JP" dirty="0" smtClean="0"/>
              <a:t>-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altLang="ja-JP" dirty="0" smtClean="0"/>
              <a:t>What is “</a:t>
            </a:r>
            <a:r>
              <a:rPr lang="ja-JP" altLang="ja-JP" dirty="0" smtClean="0">
                <a:solidFill>
                  <a:srgbClr val="FF0000"/>
                </a:solidFill>
              </a:rPr>
              <a:t>organized unincorporated territory</a:t>
            </a:r>
            <a:r>
              <a:rPr lang="en-US" altLang="ja-JP" dirty="0" smtClean="0"/>
              <a:t>”?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ja-JP" altLang="en-US" dirty="0" smtClean="0"/>
              <a:t>→</a:t>
            </a:r>
            <a:r>
              <a:rPr lang="en-US" altLang="ja-JP" dirty="0" smtClean="0"/>
              <a:t>It’s a place…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ja-JP" dirty="0" smtClean="0"/>
              <a:t>	… which has Organic Act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ja-JP" dirty="0" smtClean="0"/>
              <a:t>		established by United States Congress.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ja-JP" dirty="0" smtClean="0"/>
              <a:t>		(organized)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ja-JP" dirty="0" smtClean="0"/>
              <a:t>	… which Constitution of the United States</a:t>
            </a:r>
            <a:r>
              <a:rPr lang="ja-JP" altLang="en-US" dirty="0" smtClean="0"/>
              <a:t>　</a:t>
            </a:r>
            <a:r>
              <a:rPr lang="en-US" altLang="ja-JP" dirty="0" smtClean="0"/>
              <a:t>	</a:t>
            </a:r>
            <a:r>
              <a:rPr lang="en-US" altLang="ja-JP" dirty="0" smtClean="0">
                <a:solidFill>
                  <a:srgbClr val="FF0000"/>
                </a:solidFill>
              </a:rPr>
              <a:t>isn’t </a:t>
            </a:r>
            <a:r>
              <a:rPr lang="en-US" altLang="ja-JP" dirty="0" smtClean="0"/>
              <a:t>applied there.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ja-JP" dirty="0" smtClean="0"/>
              <a:t>		(unincorporated)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altLang="ja-JP" dirty="0" smtClean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altLang="ja-JP" dirty="0" smtClean="0"/>
              <a:t>It’s </a:t>
            </a:r>
            <a:r>
              <a:rPr lang="en-US" altLang="ja-JP" u="sng" dirty="0" smtClean="0"/>
              <a:t>not states</a:t>
            </a:r>
            <a:r>
              <a:rPr lang="en-US" altLang="ja-JP" dirty="0" smtClean="0"/>
              <a:t>, </a:t>
            </a:r>
            <a:r>
              <a:rPr lang="en-US" altLang="ja-JP" u="sng" dirty="0" smtClean="0"/>
              <a:t>not territory</a:t>
            </a:r>
            <a:r>
              <a:rPr lang="en-US" altLang="ja-JP" dirty="0" smtClean="0"/>
              <a:t>,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ja-JP" dirty="0" smtClean="0"/>
              <a:t>				but </a:t>
            </a:r>
            <a:r>
              <a:rPr lang="en-US" altLang="ja-JP" u="sng" dirty="0" smtClean="0"/>
              <a:t>like as between them</a:t>
            </a:r>
            <a:r>
              <a:rPr lang="en-US" altLang="ja-JP" dirty="0" smtClean="0"/>
              <a:t>!</a:t>
            </a:r>
          </a:p>
          <a:p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 bwMode="auto">
          <a:xfrm>
            <a:off x="6300192" y="4365104"/>
            <a:ext cx="2088232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明朝" charset="-128"/>
              </a:rPr>
              <a:t>Nationality</a:t>
            </a: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明朝" charset="-128"/>
            </a:endParaRPr>
          </a:p>
        </p:txBody>
      </p:sp>
      <p:sp>
        <p:nvSpPr>
          <p:cNvPr id="5" name="爆発 1 4"/>
          <p:cNvSpPr/>
          <p:nvPr/>
        </p:nvSpPr>
        <p:spPr bwMode="auto">
          <a:xfrm>
            <a:off x="5364088" y="3861048"/>
            <a:ext cx="3779912" cy="1728192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明朝" charset="-128"/>
              </a:rPr>
              <a:t>No Citizen!</a:t>
            </a: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800px-Flag_of_Puerto_Rico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45024"/>
            <a:ext cx="4350398" cy="28984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</a:t>
            </a:r>
            <a:r>
              <a:rPr kumimoji="1" lang="en-US" altLang="ja-JP" dirty="0" smtClean="0"/>
              <a:t>-1. Puerto Rico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6800" y="1600200"/>
            <a:ext cx="7315200" cy="4781128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sz="4000" dirty="0" smtClean="0"/>
              <a:t>Population…3,749,009 (2010)</a:t>
            </a:r>
          </a:p>
          <a:p>
            <a:r>
              <a:rPr lang="en-US" altLang="ja-JP" sz="4000" dirty="0" smtClean="0"/>
              <a:t>Area…9,104k</a:t>
            </a:r>
            <a:r>
              <a:rPr lang="ja-JP" altLang="en-US" sz="4000" dirty="0"/>
              <a:t>㎡</a:t>
            </a:r>
            <a:endParaRPr lang="en-US" altLang="ja-JP" sz="4000" dirty="0"/>
          </a:p>
          <a:p>
            <a:r>
              <a:rPr lang="en-US" altLang="ja-JP" sz="4000" dirty="0" smtClean="0"/>
              <a:t>Industries…</a:t>
            </a:r>
          </a:p>
          <a:p>
            <a:pPr lvl="1"/>
            <a:r>
              <a:rPr lang="en-US" altLang="ja-JP" sz="3800" dirty="0" smtClean="0"/>
              <a:t>the tourist industry</a:t>
            </a:r>
          </a:p>
          <a:p>
            <a:pPr lvl="1"/>
            <a:r>
              <a:rPr lang="en-US" altLang="ja-JP" sz="3800" dirty="0" smtClean="0"/>
              <a:t>medicine manufacture</a:t>
            </a:r>
          </a:p>
          <a:p>
            <a:pPr lvl="1"/>
            <a:r>
              <a:rPr lang="en-US" altLang="ja-JP" sz="3800" dirty="0" smtClean="0"/>
              <a:t>Rum production</a:t>
            </a:r>
          </a:p>
          <a:p>
            <a:pPr lvl="1"/>
            <a:r>
              <a:rPr lang="en-US" altLang="ja-JP" sz="3800" dirty="0" smtClean="0"/>
              <a:t>the fishing industry </a:t>
            </a:r>
          </a:p>
          <a:p>
            <a:r>
              <a:rPr lang="en-US" altLang="ja-JP" sz="4500" dirty="0" smtClean="0"/>
              <a:t>Language… English, Spanish</a:t>
            </a:r>
          </a:p>
          <a:p>
            <a:r>
              <a:rPr lang="en-US" altLang="ja-JP" sz="4000" dirty="0" smtClean="0"/>
              <a:t>Celebrity…</a:t>
            </a:r>
            <a:r>
              <a:rPr lang="ja-JP" altLang="ja-JP" sz="4000" dirty="0" smtClean="0"/>
              <a:t> Ricky Martin</a:t>
            </a:r>
            <a:r>
              <a:rPr lang="en-US" altLang="ja-JP" sz="4000" dirty="0" smtClean="0"/>
              <a:t>(singer)</a:t>
            </a:r>
          </a:p>
          <a:p>
            <a:pPr marL="0" indent="0">
              <a:buNone/>
            </a:pPr>
            <a:r>
              <a:rPr lang="en-US" altLang="ja-JP" sz="4000" dirty="0"/>
              <a:t> </a:t>
            </a:r>
            <a:r>
              <a:rPr lang="en-US" altLang="ja-JP" sz="4000" dirty="0" smtClean="0"/>
              <a:t>                </a:t>
            </a:r>
            <a:r>
              <a:rPr lang="ja-JP" altLang="en-US" sz="4000" dirty="0" smtClean="0"/>
              <a:t>♪</a:t>
            </a:r>
            <a:r>
              <a:rPr lang="en-US" altLang="ja-JP" sz="4000" dirty="0" smtClean="0"/>
              <a:t> 1998 FIFA WORLD CUP</a:t>
            </a:r>
            <a:r>
              <a:rPr lang="ja-JP" altLang="en-US" dirty="0" smtClean="0"/>
              <a:t>　　　　　</a:t>
            </a: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7" name="図 6" descr="452px-Coat_of_arms_of_Puerto_Rico_(Variant)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93214"/>
            <a:ext cx="2985370" cy="39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148038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 bwMode="auto">
          <a:xfrm>
            <a:off x="4499992" y="1556792"/>
            <a:ext cx="0" cy="4536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爆発 2 6"/>
          <p:cNvSpPr/>
          <p:nvPr/>
        </p:nvSpPr>
        <p:spPr>
          <a:xfrm>
            <a:off x="0" y="4525048"/>
            <a:ext cx="4734613" cy="23329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/>
              <a:t>In 1508</a:t>
            </a:r>
          </a:p>
          <a:p>
            <a:pPr algn="ctr"/>
            <a:r>
              <a:rPr lang="ja-JP" altLang="ja-JP" sz="2000" b="1" dirty="0"/>
              <a:t>Juan Ponce de León</a:t>
            </a:r>
            <a:endParaRPr lang="en-US" altLang="ja-JP" sz="2000" b="1" dirty="0"/>
          </a:p>
          <a:p>
            <a:pPr algn="ctr"/>
            <a:r>
              <a:rPr lang="en-US" altLang="ja-JP" sz="2000" b="1" dirty="0"/>
              <a:t>(Spanish)</a:t>
            </a:r>
            <a:endParaRPr lang="en-US" altLang="ja-JP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</a:t>
            </a:r>
            <a:r>
              <a:rPr kumimoji="1" lang="en-US" altLang="ja-JP" dirty="0" smtClean="0"/>
              <a:t>-2. </a:t>
            </a:r>
            <a:r>
              <a:rPr lang="en-US" altLang="ja-JP" dirty="0" smtClean="0"/>
              <a:t>Puerto Rico -History-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/>
              <a:t>Last Columbus </a:t>
            </a:r>
            <a:r>
              <a:rPr lang="en-US" altLang="ja-JP" dirty="0" smtClean="0"/>
              <a:t>period</a:t>
            </a:r>
          </a:p>
          <a:p>
            <a:pPr marL="0" indent="0">
              <a:buNone/>
            </a:pPr>
            <a:r>
              <a:rPr lang="en-US" altLang="ja-JP" dirty="0" smtClean="0"/>
              <a:t>Live…</a:t>
            </a:r>
            <a:r>
              <a:rPr lang="ja-JP" altLang="ja-JP" dirty="0" smtClean="0"/>
              <a:t>Aruak</a:t>
            </a:r>
            <a:r>
              <a:rPr lang="ja-JP" altLang="en-US" dirty="0"/>
              <a:t> </a:t>
            </a:r>
            <a:r>
              <a:rPr lang="en-US" altLang="ja-JP" dirty="0" smtClean="0"/>
              <a:t>(Indian)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dirty="0"/>
              <a:t>The</a:t>
            </a:r>
            <a:r>
              <a:rPr lang="en-US" altLang="ja-JP" dirty="0">
                <a:solidFill>
                  <a:srgbClr val="FF0000"/>
                </a:solidFill>
              </a:rPr>
              <a:t> Spanish colony </a:t>
            </a:r>
            <a:r>
              <a:rPr lang="en-US" altLang="ja-JP" dirty="0" smtClean="0"/>
              <a:t>times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ja-JP" b="1" dirty="0" smtClean="0">
                <a:solidFill>
                  <a:srgbClr val="C00000"/>
                </a:solidFill>
              </a:rPr>
              <a:t> In 1989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C00000"/>
                </a:solidFill>
              </a:rPr>
              <a:t>   American-Spanish War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lvl="0"/>
            <a:r>
              <a:rPr lang="en-US" altLang="ja-JP" dirty="0"/>
              <a:t>The </a:t>
            </a:r>
            <a:r>
              <a:rPr lang="en-US" altLang="ja-JP" dirty="0">
                <a:solidFill>
                  <a:srgbClr val="FF0000"/>
                </a:solidFill>
              </a:rPr>
              <a:t>United States of America territory </a:t>
            </a:r>
            <a:r>
              <a:rPr lang="en-US" altLang="ja-JP" dirty="0" smtClean="0"/>
              <a:t>times</a:t>
            </a:r>
          </a:p>
          <a:p>
            <a:pPr marL="0" lvl="0" indent="0" algn="ctr"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en-US" altLang="ja-JP" dirty="0" smtClean="0"/>
              <a:t>In 1952</a:t>
            </a:r>
          </a:p>
          <a:p>
            <a:pPr marL="0" lvl="0" indent="0" algn="ctr">
              <a:buNone/>
            </a:pPr>
            <a:r>
              <a:rPr lang="en-US" altLang="ja-JP" sz="3600" b="1" dirty="0" smtClean="0"/>
              <a:t>American </a:t>
            </a:r>
            <a:r>
              <a:rPr lang="ja-JP" altLang="ja-JP" sz="3600" b="1" dirty="0" smtClean="0"/>
              <a:t>Commonwealth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sz="3600" b="1" dirty="0"/>
          </a:p>
        </p:txBody>
      </p:sp>
      <p:sp>
        <p:nvSpPr>
          <p:cNvPr id="6" name="爆発 2 5"/>
          <p:cNvSpPr/>
          <p:nvPr/>
        </p:nvSpPr>
        <p:spPr>
          <a:xfrm>
            <a:off x="93491" y="2329935"/>
            <a:ext cx="4735406" cy="1832277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In1493</a:t>
            </a:r>
          </a:p>
          <a:p>
            <a:pPr algn="ctr"/>
            <a:r>
              <a:rPr lang="en-US" altLang="ja-JP" sz="2000" b="1" dirty="0"/>
              <a:t>Cristobal Colon (European)</a:t>
            </a:r>
            <a:endParaRPr kumimoji="1" lang="ja-JP" altLang="en-US" sz="2000" b="1" dirty="0"/>
          </a:p>
        </p:txBody>
      </p:sp>
      <p:sp>
        <p:nvSpPr>
          <p:cNvPr id="8" name="下矢印吹き出し 7"/>
          <p:cNvSpPr/>
          <p:nvPr/>
        </p:nvSpPr>
        <p:spPr>
          <a:xfrm>
            <a:off x="4572000" y="1628800"/>
            <a:ext cx="4032447" cy="1617273"/>
          </a:xfrm>
          <a:prstGeom prst="downArrowCallou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4932040" y="4221088"/>
            <a:ext cx="3384377" cy="22911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520005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dirty="0" smtClean="0"/>
              <a:t>4-3.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Puerto Rico</a:t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　　　</a:t>
            </a:r>
            <a:r>
              <a:rPr kumimoji="1" lang="en-US" altLang="ja-JP" dirty="0" smtClean="0"/>
              <a:t>-American Commonwealth-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What is </a:t>
            </a:r>
            <a:r>
              <a:rPr lang="en-US" altLang="ja-JP" dirty="0" smtClean="0"/>
              <a:t>“</a:t>
            </a:r>
            <a:r>
              <a:rPr lang="en-US" altLang="ja-JP" dirty="0"/>
              <a:t>American </a:t>
            </a:r>
            <a:r>
              <a:rPr lang="en-US" altLang="ja-JP" dirty="0">
                <a:solidFill>
                  <a:srgbClr val="FF0000"/>
                </a:solidFill>
              </a:rPr>
              <a:t>C</a:t>
            </a:r>
            <a:r>
              <a:rPr lang="en-US" altLang="ja-JP" dirty="0" smtClean="0">
                <a:solidFill>
                  <a:srgbClr val="FF0000"/>
                </a:solidFill>
              </a:rPr>
              <a:t>ommonwealth</a:t>
            </a:r>
            <a:r>
              <a:rPr lang="en-US" altLang="ja-JP" dirty="0" smtClean="0"/>
              <a:t>”?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3600" b="1" dirty="0" smtClean="0">
                <a:solidFill>
                  <a:schemeClr val="accent1"/>
                </a:solidFill>
              </a:rPr>
              <a:t>⇒　</a:t>
            </a:r>
            <a:r>
              <a:rPr lang="en-US" altLang="ja-JP" sz="3600" b="1" dirty="0" smtClean="0">
                <a:solidFill>
                  <a:schemeClr val="accent1"/>
                </a:solidFill>
              </a:rPr>
              <a:t>American Soil or Protectorate</a:t>
            </a:r>
          </a:p>
          <a:p>
            <a:pPr marL="0" indent="0">
              <a:buNone/>
            </a:pPr>
            <a:r>
              <a:rPr lang="en-US" altLang="ja-JP" dirty="0" smtClean="0"/>
              <a:t>Recognize…The </a:t>
            </a:r>
            <a:r>
              <a:rPr lang="en-US" altLang="ja-JP" dirty="0"/>
              <a:t>domestic </a:t>
            </a:r>
            <a:r>
              <a:rPr lang="en-US" altLang="ja-JP" dirty="0" smtClean="0"/>
              <a:t>administration</a:t>
            </a:r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/>
              <a:t>But…National defense and the diplomacy </a:t>
            </a:r>
          </a:p>
          <a:p>
            <a:pPr marL="0" indent="0">
              <a:buNone/>
            </a:pPr>
            <a:r>
              <a:rPr lang="ja-JP" altLang="en-US" dirty="0" smtClean="0"/>
              <a:t>　　　　　　　　　　　　　　　⇒　</a:t>
            </a:r>
            <a:r>
              <a:rPr lang="en-US" altLang="ja-JP" dirty="0" smtClean="0"/>
              <a:t>the </a:t>
            </a:r>
            <a:r>
              <a:rPr lang="en-US" altLang="ja-JP" dirty="0"/>
              <a:t>United States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7" name="角丸四角形吹き出し 6"/>
          <p:cNvSpPr/>
          <p:nvPr/>
        </p:nvSpPr>
        <p:spPr>
          <a:xfrm>
            <a:off x="395536" y="4725144"/>
            <a:ext cx="8208912" cy="1936977"/>
          </a:xfrm>
          <a:prstGeom prst="wedgeRoundRectCallout">
            <a:avLst>
              <a:gd name="adj1" fmla="val -27236"/>
              <a:gd name="adj2" fmla="val -674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ja-JP" sz="6000" b="1" dirty="0"/>
              <a:t>organized unincorporated territory</a:t>
            </a:r>
            <a:endParaRPr lang="en-US" altLang="ja-JP" sz="6000" b="1" dirty="0"/>
          </a:p>
        </p:txBody>
      </p:sp>
    </p:spTree>
    <p:extLst>
      <p:ext uri="{BB962C8B-B14F-4D97-AF65-F5344CB8AC3E}">
        <p14:creationId xmlns:p14="http://schemas.microsoft.com/office/powerpoint/2010/main" xmlns="" val="447529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American Samoa Symbo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88640"/>
            <a:ext cx="3384375" cy="3384375"/>
          </a:xfrm>
          <a:prstGeom prst="rect">
            <a:avLst/>
          </a:prstGeom>
        </p:spPr>
      </p:pic>
      <p:pic>
        <p:nvPicPr>
          <p:cNvPr id="4" name="図 3" descr="American Samoa Fl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933056"/>
            <a:ext cx="5400600" cy="2700300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Population…70,260 (2003)</a:t>
            </a:r>
          </a:p>
          <a:p>
            <a:r>
              <a:rPr kumimoji="1" lang="en-US" altLang="ja-JP" dirty="0" smtClean="0"/>
              <a:t>Area…199k</a:t>
            </a:r>
            <a:r>
              <a:rPr kumimoji="1" lang="ja-JP" altLang="en-US" dirty="0" smtClean="0"/>
              <a:t>㎡</a:t>
            </a:r>
            <a:r>
              <a:rPr lang="en-US" altLang="ja-JP" sz="1800" dirty="0" smtClean="0"/>
              <a:t>(Tutuila Island, Aunu’u,</a:t>
            </a:r>
          </a:p>
          <a:p>
            <a:pPr>
              <a:buNone/>
            </a:pPr>
            <a:r>
              <a:rPr lang="en-US" altLang="ja-JP" sz="1800" dirty="0" smtClean="0"/>
              <a:t>		</a:t>
            </a:r>
            <a:r>
              <a:rPr lang="ja-JP" altLang="en-US" sz="1800" dirty="0" smtClean="0"/>
              <a:t>　　　 </a:t>
            </a:r>
            <a:r>
              <a:rPr lang="en-US" altLang="ja-JP" sz="1800" dirty="0" smtClean="0"/>
              <a:t>Manu’a, Rose Atoll, Swains</a:t>
            </a:r>
            <a:r>
              <a:rPr lang="en-US" altLang="ja-JP" sz="180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 smtClean="0"/>
              <a:t>Island)</a:t>
            </a:r>
            <a:endParaRPr kumimoji="1" lang="en-US" altLang="ja-JP" sz="1800" dirty="0" smtClean="0"/>
          </a:p>
          <a:p>
            <a:r>
              <a:rPr lang="en-US" altLang="ja-JP" dirty="0" smtClean="0"/>
              <a:t>Industries…</a:t>
            </a:r>
          </a:p>
          <a:p>
            <a:pPr lvl="1"/>
            <a:r>
              <a:rPr lang="en-US" altLang="ja-JP" dirty="0" smtClean="0"/>
              <a:t>agriculture(tar</a:t>
            </a:r>
            <a:r>
              <a:rPr lang="en-US" altLang="ja-JP" dirty="0" smtClean="0">
                <a:solidFill>
                  <a:schemeClr val="tx1"/>
                </a:solidFill>
              </a:rPr>
              <a:t>o, yam, banana, coconut, etc….)</a:t>
            </a:r>
          </a:p>
          <a:p>
            <a:pPr lvl="1"/>
            <a:r>
              <a:rPr lang="en-US" altLang="ja-JP" dirty="0" smtClean="0"/>
              <a:t>the fishing ind</a:t>
            </a:r>
            <a:r>
              <a:rPr lang="en-US" altLang="ja-JP" dirty="0" smtClean="0">
                <a:solidFill>
                  <a:schemeClr val="tx1"/>
                </a:solidFill>
              </a:rPr>
              <a:t>ustry (tuna)</a:t>
            </a:r>
          </a:p>
          <a:p>
            <a:pPr lvl="1"/>
            <a:r>
              <a:rPr lang="en-US" altLang="ja-JP" dirty="0" smtClean="0"/>
              <a:t>(the tourist in</a:t>
            </a:r>
            <a:r>
              <a:rPr lang="en-US" altLang="ja-JP" dirty="0" smtClean="0">
                <a:solidFill>
                  <a:schemeClr val="tx1"/>
                </a:solidFill>
              </a:rPr>
              <a:t>dustry)</a:t>
            </a:r>
            <a:endParaRPr lang="en-US" altLang="ja-JP" dirty="0" smtClean="0"/>
          </a:p>
          <a:p>
            <a:r>
              <a:rPr lang="en-US" altLang="ja-JP" dirty="0" smtClean="0"/>
              <a:t>Language…En</a:t>
            </a:r>
            <a:r>
              <a:rPr lang="en-US" altLang="ja-JP" dirty="0" smtClean="0">
                <a:solidFill>
                  <a:schemeClr val="tx1"/>
                </a:solidFill>
              </a:rPr>
              <a:t>glish, Samoa</a:t>
            </a:r>
          </a:p>
          <a:p>
            <a:pPr lvl="1"/>
            <a:endParaRPr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4-1. American Samoa</a:t>
            </a:r>
            <a:br>
              <a:rPr kumimoji="1" lang="en-US" altLang="ja-JP" dirty="0" smtClean="0"/>
            </a:br>
            <a:r>
              <a:rPr lang="en-US" altLang="ja-JP" dirty="0" smtClean="0"/>
              <a:t>-East Samoa Islands-</a:t>
            </a:r>
            <a:endParaRPr kumimoji="1" lang="ja-JP" alt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3584" t="30191" r="19879" b="9116"/>
          <a:stretch>
            <a:fillRect/>
          </a:stretch>
        </p:blipFill>
        <p:spPr bwMode="auto">
          <a:xfrm>
            <a:off x="179512" y="1412776"/>
            <a:ext cx="8841349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4-1. American Samoa</a:t>
            </a:r>
            <a:br>
              <a:rPr lang="en-US" altLang="ja-JP" dirty="0" smtClean="0"/>
            </a:br>
            <a:r>
              <a:rPr lang="en-US" altLang="ja-JP" dirty="0" smtClean="0"/>
              <a:t>-Location-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 bwMode="auto">
          <a:xfrm>
            <a:off x="7596336" y="4653136"/>
            <a:ext cx="1547664" cy="1080120"/>
          </a:xfrm>
          <a:prstGeom prst="ellipse">
            <a:avLst/>
          </a:prstGeom>
          <a:noFill/>
          <a:ln w="57150" cap="flat" cmpd="sng" algn="ctr">
            <a:solidFill>
              <a:srgbClr val="FF99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明朝" charset="-128"/>
            </a:endParaRPr>
          </a:p>
        </p:txBody>
      </p:sp>
      <p:sp>
        <p:nvSpPr>
          <p:cNvPr id="7" name="円/楕円 6"/>
          <p:cNvSpPr/>
          <p:nvPr/>
        </p:nvSpPr>
        <p:spPr bwMode="auto">
          <a:xfrm rot="1084181">
            <a:off x="229769" y="1577707"/>
            <a:ext cx="5860152" cy="2880320"/>
          </a:xfrm>
          <a:prstGeom prst="ellipse">
            <a:avLst/>
          </a:prstGeom>
          <a:noFill/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明朝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95728" y="6027003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Manu’a Islands </a:t>
            </a:r>
            <a:r>
              <a:rPr lang="ja-JP" altLang="en-US" sz="2400" dirty="0" smtClean="0">
                <a:solidFill>
                  <a:srgbClr val="FF99FF"/>
                </a:solidFill>
              </a:rPr>
              <a:t>→</a:t>
            </a:r>
            <a:endParaRPr lang="en-US" altLang="ja-JP" sz="2400" dirty="0" smtClean="0">
              <a:solidFill>
                <a:srgbClr val="FF99FF"/>
              </a:solidFill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Rose Atoll	 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3573016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Independent State of Samoa</a:t>
            </a:r>
          </a:p>
        </p:txBody>
      </p:sp>
      <p:sp>
        <p:nvSpPr>
          <p:cNvPr id="71" name="フリーフォーム 70"/>
          <p:cNvSpPr/>
          <p:nvPr/>
        </p:nvSpPr>
        <p:spPr bwMode="auto">
          <a:xfrm rot="5400000">
            <a:off x="3893204" y="3819762"/>
            <a:ext cx="4957989" cy="288034"/>
          </a:xfrm>
          <a:custGeom>
            <a:avLst/>
            <a:gdLst>
              <a:gd name="connsiteX0" fmla="*/ 0 w 9278470"/>
              <a:gd name="connsiteY0" fmla="*/ 459441 h 502023"/>
              <a:gd name="connsiteX1" fmla="*/ 658906 w 9278470"/>
              <a:gd name="connsiteY1" fmla="*/ 2241 h 502023"/>
              <a:gd name="connsiteX2" fmla="*/ 1371600 w 9278470"/>
              <a:gd name="connsiteY2" fmla="*/ 472888 h 502023"/>
              <a:gd name="connsiteX3" fmla="*/ 2084294 w 9278470"/>
              <a:gd name="connsiteY3" fmla="*/ 15688 h 502023"/>
              <a:gd name="connsiteX4" fmla="*/ 2837329 w 9278470"/>
              <a:gd name="connsiteY4" fmla="*/ 486335 h 502023"/>
              <a:gd name="connsiteX5" fmla="*/ 3536576 w 9278470"/>
              <a:gd name="connsiteY5" fmla="*/ 15688 h 502023"/>
              <a:gd name="connsiteX6" fmla="*/ 4276165 w 9278470"/>
              <a:gd name="connsiteY6" fmla="*/ 472888 h 502023"/>
              <a:gd name="connsiteX7" fmla="*/ 4948518 w 9278470"/>
              <a:gd name="connsiteY7" fmla="*/ 15688 h 502023"/>
              <a:gd name="connsiteX8" fmla="*/ 5701553 w 9278470"/>
              <a:gd name="connsiteY8" fmla="*/ 486335 h 502023"/>
              <a:gd name="connsiteX9" fmla="*/ 6400800 w 9278470"/>
              <a:gd name="connsiteY9" fmla="*/ 2241 h 502023"/>
              <a:gd name="connsiteX10" fmla="*/ 7153835 w 9278470"/>
              <a:gd name="connsiteY10" fmla="*/ 499782 h 502023"/>
              <a:gd name="connsiteX11" fmla="*/ 7812741 w 9278470"/>
              <a:gd name="connsiteY11" fmla="*/ 15688 h 502023"/>
              <a:gd name="connsiteX12" fmla="*/ 8552329 w 9278470"/>
              <a:gd name="connsiteY12" fmla="*/ 499782 h 502023"/>
              <a:gd name="connsiteX13" fmla="*/ 9278470 w 9278470"/>
              <a:gd name="connsiteY13" fmla="*/ 29135 h 5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78470" h="502023">
                <a:moveTo>
                  <a:pt x="0" y="459441"/>
                </a:moveTo>
                <a:cubicBezTo>
                  <a:pt x="215153" y="229720"/>
                  <a:pt x="430306" y="0"/>
                  <a:pt x="658906" y="2241"/>
                </a:cubicBezTo>
                <a:cubicBezTo>
                  <a:pt x="887506" y="4482"/>
                  <a:pt x="1134035" y="470647"/>
                  <a:pt x="1371600" y="472888"/>
                </a:cubicBezTo>
                <a:cubicBezTo>
                  <a:pt x="1609165" y="475129"/>
                  <a:pt x="1840006" y="13447"/>
                  <a:pt x="2084294" y="15688"/>
                </a:cubicBezTo>
                <a:cubicBezTo>
                  <a:pt x="2328582" y="17929"/>
                  <a:pt x="2595282" y="486335"/>
                  <a:pt x="2837329" y="486335"/>
                </a:cubicBezTo>
                <a:cubicBezTo>
                  <a:pt x="3079376" y="486335"/>
                  <a:pt x="3296770" y="17929"/>
                  <a:pt x="3536576" y="15688"/>
                </a:cubicBezTo>
                <a:cubicBezTo>
                  <a:pt x="3776382" y="13447"/>
                  <a:pt x="4040841" y="472888"/>
                  <a:pt x="4276165" y="472888"/>
                </a:cubicBezTo>
                <a:cubicBezTo>
                  <a:pt x="4511489" y="472888"/>
                  <a:pt x="4710953" y="13447"/>
                  <a:pt x="4948518" y="15688"/>
                </a:cubicBezTo>
                <a:cubicBezTo>
                  <a:pt x="5186083" y="17929"/>
                  <a:pt x="5459506" y="488576"/>
                  <a:pt x="5701553" y="486335"/>
                </a:cubicBezTo>
                <a:cubicBezTo>
                  <a:pt x="5943600" y="484094"/>
                  <a:pt x="6158753" y="0"/>
                  <a:pt x="6400800" y="2241"/>
                </a:cubicBezTo>
                <a:cubicBezTo>
                  <a:pt x="6642847" y="4482"/>
                  <a:pt x="6918512" y="497541"/>
                  <a:pt x="7153835" y="499782"/>
                </a:cubicBezTo>
                <a:cubicBezTo>
                  <a:pt x="7389158" y="502023"/>
                  <a:pt x="7579659" y="15688"/>
                  <a:pt x="7812741" y="15688"/>
                </a:cubicBezTo>
                <a:cubicBezTo>
                  <a:pt x="8045823" y="15688"/>
                  <a:pt x="8308041" y="497541"/>
                  <a:pt x="8552329" y="499782"/>
                </a:cubicBezTo>
                <a:cubicBezTo>
                  <a:pt x="8796617" y="502023"/>
                  <a:pt x="9037543" y="265579"/>
                  <a:pt x="9278470" y="29135"/>
                </a:cubicBezTo>
              </a:path>
            </a:pathLst>
          </a:custGeom>
          <a:noFill/>
          <a:ln w="5715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rgbClr val="FF99FF"/>
              </a:solidFill>
              <a:effectLst/>
              <a:latin typeface="Arial" charset="0"/>
              <a:ea typeface="ＭＳ Ｐ明朝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558924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dirty="0" smtClean="0"/>
              <a:t>The Samoa Islands</a:t>
            </a:r>
            <a:endParaRPr kumimoji="1" lang="ja-JP" altLang="en-US" sz="40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479704" y="306896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rgbClr val="FF99FF"/>
                </a:solidFill>
              </a:rPr>
              <a:t>⇒</a:t>
            </a:r>
            <a:r>
              <a:rPr lang="en-US" altLang="ja-JP" sz="3600" u="sng" dirty="0" smtClean="0">
                <a:solidFill>
                  <a:srgbClr val="FF0000"/>
                </a:solidFill>
              </a:rPr>
              <a:t>American</a:t>
            </a:r>
          </a:p>
          <a:p>
            <a:r>
              <a:rPr lang="en-US" altLang="ja-JP" sz="3600" dirty="0" smtClean="0">
                <a:solidFill>
                  <a:srgbClr val="FF0000"/>
                </a:solidFill>
              </a:rPr>
              <a:t> 	 </a:t>
            </a:r>
            <a:r>
              <a:rPr lang="en-US" altLang="ja-JP" sz="3600" u="sng" dirty="0" smtClean="0">
                <a:solidFill>
                  <a:srgbClr val="FF0000"/>
                </a:solidFill>
              </a:rPr>
              <a:t>Samoa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588224" y="155679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99FF"/>
                </a:solidFill>
              </a:rPr>
              <a:t>↑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Swains Island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7164288" y="4509120"/>
            <a:ext cx="197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Tutuila Island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Aunu’u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/>
      <p:bldP spid="12" grpId="0"/>
      <p:bldP spid="71" grpId="0" animBg="1"/>
      <p:bldP spid="73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コネクタ 15"/>
          <p:cNvCxnSpPr/>
          <p:nvPr/>
        </p:nvCxnSpPr>
        <p:spPr bwMode="auto">
          <a:xfrm>
            <a:off x="4572000" y="1556792"/>
            <a:ext cx="0" cy="4536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爆発 1 13"/>
          <p:cNvSpPr/>
          <p:nvPr/>
        </p:nvSpPr>
        <p:spPr bwMode="auto">
          <a:xfrm>
            <a:off x="0" y="4149080"/>
            <a:ext cx="1907704" cy="1152128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明朝" charset="-128"/>
              </a:rPr>
              <a:t>Fight!</a:t>
            </a: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明朝" charset="-128"/>
            </a:endParaRPr>
          </a:p>
        </p:txBody>
      </p:sp>
      <p:sp>
        <p:nvSpPr>
          <p:cNvPr id="15" name="雲 14"/>
          <p:cNvSpPr/>
          <p:nvPr/>
        </p:nvSpPr>
        <p:spPr bwMode="auto">
          <a:xfrm>
            <a:off x="3851920" y="2492896"/>
            <a:ext cx="1800200" cy="79208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明朝" charset="-128"/>
              </a:rPr>
              <a:t>Fight?</a:t>
            </a: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明朝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059832" y="3573016"/>
            <a:ext cx="5868144" cy="3096344"/>
            <a:chOff x="3059832" y="3573016"/>
            <a:chExt cx="5868144" cy="3096344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3059832" y="3573016"/>
              <a:ext cx="5868144" cy="3096344"/>
              <a:chOff x="179512" y="1412776"/>
              <a:chExt cx="8964488" cy="5040560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3584" t="30191" r="19879" b="9116"/>
              <a:stretch>
                <a:fillRect/>
              </a:stretch>
            </p:blipFill>
            <p:spPr bwMode="auto">
              <a:xfrm>
                <a:off x="179512" y="1412776"/>
                <a:ext cx="8841349" cy="504056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5" name="円/楕円 4"/>
              <p:cNvSpPr/>
              <p:nvPr/>
            </p:nvSpPr>
            <p:spPr bwMode="auto">
              <a:xfrm>
                <a:off x="7596336" y="4653136"/>
                <a:ext cx="1547664" cy="108012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99FF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明朝" charset="-128"/>
                </a:endParaRPr>
              </a:p>
            </p:txBody>
          </p:sp>
          <p:sp>
            <p:nvSpPr>
              <p:cNvPr id="6" name="円/楕円 5"/>
              <p:cNvSpPr/>
              <p:nvPr/>
            </p:nvSpPr>
            <p:spPr bwMode="auto">
              <a:xfrm rot="1084181">
                <a:off x="229769" y="1577707"/>
                <a:ext cx="5860152" cy="288032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ea typeface="ＭＳ Ｐ明朝" charset="-128"/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323528" y="5589240"/>
                <a:ext cx="39604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2400" dirty="0" smtClean="0"/>
                  <a:t>The Samoa Islands</a:t>
                </a:r>
                <a:endParaRPr kumimoji="1" lang="ja-JP" altLang="en-US" sz="2400" dirty="0"/>
              </a:p>
            </p:txBody>
          </p:sp>
        </p:grpSp>
        <p:sp>
          <p:nvSpPr>
            <p:cNvPr id="10" name="円弧 9"/>
            <p:cNvSpPr/>
            <p:nvPr/>
          </p:nvSpPr>
          <p:spPr bwMode="auto">
            <a:xfrm rot="21182956">
              <a:off x="6122392" y="4479956"/>
              <a:ext cx="2016224" cy="1944216"/>
            </a:xfrm>
            <a:prstGeom prst="arc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明朝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164288" y="4077072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92D050"/>
                  </a:solidFill>
                </a:rPr>
                <a:t>connected</a:t>
              </a:r>
              <a:r>
                <a:rPr lang="en-US" altLang="ja-JP" sz="2400" dirty="0" smtClean="0">
                  <a:solidFill>
                    <a:srgbClr val="92D050"/>
                  </a:solidFill>
                  <a:sym typeface="Wingdings" pitchFamily="2" charset="2"/>
                </a:rPr>
                <a:t></a:t>
              </a:r>
              <a:endParaRPr kumimoji="1" lang="ja-JP" altLang="en-US" sz="2400" dirty="0">
                <a:solidFill>
                  <a:srgbClr val="92D05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 w="38100"/>
        </p:spPr>
        <p:txBody>
          <a:bodyPr/>
          <a:lstStyle/>
          <a:p>
            <a:r>
              <a:rPr kumimoji="1" lang="en-US" altLang="ja-JP" dirty="0" smtClean="0"/>
              <a:t>4-2. American Samoa -History-</a:t>
            </a:r>
            <a:endParaRPr kumimoji="1" lang="ja-JP" altLang="en-US" dirty="0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ja-JP" dirty="0" smtClean="0"/>
              <a:t>In 1889</a:t>
            </a:r>
          </a:p>
          <a:p>
            <a:pPr>
              <a:buNone/>
            </a:pPr>
            <a:r>
              <a:rPr kumimoji="1" lang="ja-JP" altLang="en-US" dirty="0" smtClean="0"/>
              <a:t>→ </a:t>
            </a:r>
            <a:r>
              <a:rPr kumimoji="1" lang="en-US" altLang="ja-JP" u="sng" dirty="0" smtClean="0"/>
              <a:t>attacked by German</a:t>
            </a:r>
          </a:p>
          <a:p>
            <a:r>
              <a:rPr lang="en-US" altLang="ja-JP" dirty="0" smtClean="0"/>
              <a:t>In 1899</a:t>
            </a:r>
          </a:p>
          <a:p>
            <a:pPr>
              <a:buNone/>
            </a:pPr>
            <a:r>
              <a:rPr lang="ja-JP" altLang="en-US" dirty="0" smtClean="0"/>
              <a:t>→ </a:t>
            </a:r>
            <a:r>
              <a:rPr lang="en-US" altLang="ja-JP" u="sng" dirty="0" smtClean="0"/>
              <a:t>divided into</a:t>
            </a:r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en-US" altLang="ja-JP" u="sng" dirty="0" smtClean="0"/>
              <a:t>West and </a:t>
            </a:r>
            <a:r>
              <a:rPr lang="en-US" altLang="ja-JP" u="sng" dirty="0" smtClean="0">
                <a:solidFill>
                  <a:srgbClr val="FF0000"/>
                </a:solidFill>
              </a:rPr>
              <a:t>East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 smtClean="0"/>
              <a:t>~ 18century</a:t>
            </a:r>
          </a:p>
          <a:p>
            <a:pPr>
              <a:buNone/>
            </a:pPr>
            <a:r>
              <a:rPr kumimoji="1" lang="ja-JP" altLang="en-US" dirty="0" smtClean="0"/>
              <a:t>→ </a:t>
            </a:r>
            <a:r>
              <a:rPr kumimoji="1" lang="en-US" altLang="ja-JP" u="sng" dirty="0" smtClean="0"/>
              <a:t>no intervened</a:t>
            </a:r>
          </a:p>
          <a:p>
            <a:pPr>
              <a:buNone/>
            </a:pPr>
            <a:r>
              <a:rPr lang="en-US" altLang="ja-JP" dirty="0" smtClean="0"/>
              <a:t>	(connected with west)</a:t>
            </a:r>
          </a:p>
          <a:p>
            <a:r>
              <a:rPr kumimoji="1" lang="en-US" altLang="ja-JP" dirty="0" smtClean="0"/>
              <a:t>In 18century</a:t>
            </a:r>
          </a:p>
          <a:p>
            <a:pPr>
              <a:buNone/>
            </a:pPr>
            <a:r>
              <a:rPr lang="ja-JP" altLang="en-US" dirty="0" smtClean="0"/>
              <a:t>→ </a:t>
            </a:r>
            <a:r>
              <a:rPr lang="en-US" altLang="ja-JP" u="sng" dirty="0" smtClean="0"/>
              <a:t>French explorer visited</a:t>
            </a:r>
          </a:p>
          <a:p>
            <a:r>
              <a:rPr kumimoji="1" lang="en-US" altLang="ja-JP" dirty="0" smtClean="0"/>
              <a:t>In early 19century</a:t>
            </a:r>
          </a:p>
          <a:p>
            <a:pPr>
              <a:buNone/>
            </a:pPr>
            <a:r>
              <a:rPr lang="ja-JP" altLang="en-US" dirty="0" smtClean="0"/>
              <a:t>→ </a:t>
            </a:r>
            <a:r>
              <a:rPr lang="en-US" altLang="ja-JP" u="sng" dirty="0" smtClean="0"/>
              <a:t>spread Christianity</a:t>
            </a:r>
            <a:endParaRPr kumimoji="1" lang="ja-JP" alt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4-3. American Samoa</a:t>
            </a:r>
            <a:br>
              <a:rPr kumimoji="1" lang="en-US" altLang="ja-JP" dirty="0" smtClean="0"/>
            </a:br>
            <a:r>
              <a:rPr kumimoji="1" lang="en-US" altLang="ja-JP" sz="3600" dirty="0" smtClean="0"/>
              <a:t>-Uno</a:t>
            </a:r>
            <a:r>
              <a:rPr lang="ja-JP" altLang="ja-JP" sz="3600" dirty="0" smtClean="0"/>
              <a:t>rganized </a:t>
            </a:r>
            <a:r>
              <a:rPr lang="en-US" altLang="ja-JP" sz="3600" dirty="0" smtClean="0"/>
              <a:t>U</a:t>
            </a:r>
            <a:r>
              <a:rPr lang="ja-JP" altLang="ja-JP" sz="3600" dirty="0" smtClean="0"/>
              <a:t>nincorporated </a:t>
            </a:r>
            <a:r>
              <a:rPr lang="en-US" altLang="ja-JP" sz="3600" dirty="0" smtClean="0"/>
              <a:t>T</a:t>
            </a:r>
            <a:r>
              <a:rPr lang="ja-JP" altLang="ja-JP" sz="3600" dirty="0" smtClean="0"/>
              <a:t>erritory</a:t>
            </a:r>
            <a:r>
              <a:rPr kumimoji="1" lang="en-US" altLang="ja-JP" sz="3600" dirty="0" smtClean="0"/>
              <a:t>-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600200"/>
            <a:ext cx="8496944" cy="4781128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altLang="ja-JP" dirty="0" smtClean="0"/>
              <a:t>What is “</a:t>
            </a:r>
            <a:r>
              <a:rPr lang="en-US" altLang="ja-JP" dirty="0" smtClean="0">
                <a:solidFill>
                  <a:srgbClr val="FF0000"/>
                </a:solidFill>
              </a:rPr>
              <a:t>un</a:t>
            </a:r>
            <a:r>
              <a:rPr lang="ja-JP" altLang="ja-JP" dirty="0" smtClean="0"/>
              <a:t>organized unincorporated territory</a:t>
            </a:r>
            <a:r>
              <a:rPr lang="en-US" altLang="ja-JP" dirty="0" smtClean="0"/>
              <a:t>”?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ja-JP" altLang="en-US" dirty="0" smtClean="0"/>
              <a:t>→</a:t>
            </a:r>
            <a:r>
              <a:rPr lang="en-US" altLang="ja-JP" dirty="0" smtClean="0"/>
              <a:t>It’s a place…</a:t>
            </a:r>
          </a:p>
          <a:p>
            <a:pPr marL="914400" lvl="1" indent="-51435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ja-JP" dirty="0" smtClean="0"/>
              <a:t>… which  </a:t>
            </a:r>
            <a:r>
              <a:rPr lang="en-US" altLang="ja-JP" dirty="0" smtClean="0">
                <a:solidFill>
                  <a:srgbClr val="FF0000"/>
                </a:solidFill>
              </a:rPr>
              <a:t>doesn’t have </a:t>
            </a:r>
            <a:r>
              <a:rPr lang="en-US" altLang="ja-JP" dirty="0" smtClean="0"/>
              <a:t>Organic Act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ja-JP" dirty="0" smtClean="0"/>
              <a:t>	   established by United States Congress.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ja-JP" dirty="0" smtClean="0"/>
              <a:t>	   (unorganized)</a:t>
            </a:r>
          </a:p>
          <a:p>
            <a:pPr marL="914400" lvl="1" indent="-51435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ja-JP" dirty="0" smtClean="0"/>
              <a:t>… which Constitution of the United States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	   isn’t </a:t>
            </a:r>
            <a:r>
              <a:rPr lang="en-US" altLang="ja-JP" dirty="0" smtClean="0"/>
              <a:t>applied there.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ja-JP" dirty="0" smtClean="0"/>
              <a:t>	   (unincorporated) </a:t>
            </a:r>
          </a:p>
          <a:p>
            <a:r>
              <a:rPr kumimoji="1" lang="en-US" altLang="ja-JP" dirty="0" smtClean="0"/>
              <a:t>However, American Samoa has…</a:t>
            </a:r>
          </a:p>
          <a:p>
            <a:pPr lvl="1">
              <a:buNone/>
            </a:pPr>
            <a:r>
              <a:rPr lang="en-US" altLang="ja-JP" dirty="0" smtClean="0"/>
              <a:t>… the original legislature, constitution, and self-government </a:t>
            </a:r>
            <a:endParaRPr lang="ja-JP" altLang="en-US" dirty="0" smtClean="0"/>
          </a:p>
        </p:txBody>
      </p:sp>
      <p:sp>
        <p:nvSpPr>
          <p:cNvPr id="4" name="角丸四角形 3"/>
          <p:cNvSpPr/>
          <p:nvPr/>
        </p:nvSpPr>
        <p:spPr bwMode="auto">
          <a:xfrm>
            <a:off x="6300192" y="4437112"/>
            <a:ext cx="2088232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明朝" charset="-128"/>
              </a:rPr>
              <a:t>Nationality</a:t>
            </a: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明朝" charset="-128"/>
            </a:endParaRPr>
          </a:p>
        </p:txBody>
      </p:sp>
      <p:sp>
        <p:nvSpPr>
          <p:cNvPr id="5" name="爆発 1 4"/>
          <p:cNvSpPr/>
          <p:nvPr/>
        </p:nvSpPr>
        <p:spPr bwMode="auto">
          <a:xfrm>
            <a:off x="5364088" y="3861048"/>
            <a:ext cx="3779912" cy="1728192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明朝" charset="-128"/>
              </a:rPr>
              <a:t>No Citizen!</a:t>
            </a: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5-1. Voting Right –In the Islands-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Who live in there vote when there are elections of Governor, Lt. Governor, and members of congress in the islands.</a:t>
            </a:r>
          </a:p>
          <a:p>
            <a:r>
              <a:rPr lang="en-US" altLang="ja-JP" dirty="0" smtClean="0"/>
              <a:t>Voters must…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  <p:graphicFrame>
        <p:nvGraphicFramePr>
          <p:cNvPr id="4" name="コンテンツ プレースホルダ 4"/>
          <p:cNvGraphicFramePr>
            <a:graphicFrameLocks/>
          </p:cNvGraphicFramePr>
          <p:nvPr/>
        </p:nvGraphicFramePr>
        <p:xfrm>
          <a:off x="1115616" y="3759082"/>
          <a:ext cx="7056784" cy="211818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64196"/>
                <a:gridCol w="1764196"/>
                <a:gridCol w="1764196"/>
                <a:gridCol w="1764196"/>
              </a:tblGrid>
              <a:tr h="335735"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</a:txBody>
                  <a:tcPr marL="87636" marR="876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be…</a:t>
                      </a:r>
                      <a:endParaRPr kumimoji="1" lang="ja-JP" altLang="en-US" dirty="0"/>
                    </a:p>
                  </a:txBody>
                  <a:tcPr marL="87636" marR="87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/>
                        <a:t>have…</a:t>
                      </a:r>
                      <a:endParaRPr kumimoji="1" lang="ja-JP" altLang="en-US" dirty="0"/>
                    </a:p>
                  </a:txBody>
                  <a:tcPr marL="87636" marR="87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live in there…</a:t>
                      </a:r>
                      <a:endParaRPr kumimoji="1" lang="ja-JP" altLang="en-US" dirty="0"/>
                    </a:p>
                  </a:txBody>
                  <a:tcPr marL="87636" marR="87636" anchor="ctr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Hawaii</a:t>
                      </a:r>
                    </a:p>
                  </a:txBody>
                  <a:tcPr marL="87636" marR="87636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over</a:t>
                      </a:r>
                      <a:endParaRPr kumimoji="1" lang="ja-JP" altLang="en-US" dirty="0"/>
                    </a:p>
                    <a:p>
                      <a:pPr algn="ctr"/>
                      <a:r>
                        <a:rPr kumimoji="1" lang="en-US" altLang="ja-JP" dirty="0" smtClean="0"/>
                        <a:t>18 years old</a:t>
                      </a:r>
                      <a:endParaRPr kumimoji="1" lang="ja-JP" altLang="en-US" dirty="0"/>
                    </a:p>
                  </a:txBody>
                  <a:tcPr marL="87636" marR="87636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US Nationality</a:t>
                      </a:r>
                      <a:endParaRPr kumimoji="1" lang="ja-JP" altLang="en-US" dirty="0"/>
                    </a:p>
                    <a:p>
                      <a:pPr algn="ctr"/>
                      <a:r>
                        <a:rPr kumimoji="1" lang="en-US" altLang="ja-JP" dirty="0" smtClean="0"/>
                        <a:t>or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Citizenship there</a:t>
                      </a:r>
                      <a:endParaRPr kumimoji="1" lang="ja-JP" altLang="en-US" dirty="0"/>
                    </a:p>
                  </a:txBody>
                  <a:tcPr marL="87636" marR="8763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―</a:t>
                      </a:r>
                    </a:p>
                  </a:txBody>
                  <a:tcPr marL="87636" marR="87636" anchor="ctr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Guam</a:t>
                      </a:r>
                      <a:endParaRPr kumimoji="1" lang="ja-JP" altLang="en-US" dirty="0"/>
                    </a:p>
                  </a:txBody>
                  <a:tcPr marL="87636" marR="87636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―</a:t>
                      </a:r>
                      <a:endParaRPr kumimoji="1" lang="ja-JP" altLang="en-US" dirty="0"/>
                    </a:p>
                  </a:txBody>
                  <a:tcPr marL="87636" marR="87636" anchor="ctr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Puerto Rico</a:t>
                      </a:r>
                      <a:endParaRPr kumimoji="1" lang="ja-JP" altLang="en-US" dirty="0"/>
                    </a:p>
                  </a:txBody>
                  <a:tcPr marL="87636" marR="87636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―</a:t>
                      </a:r>
                      <a:endParaRPr kumimoji="1" lang="ja-JP" altLang="en-US" dirty="0"/>
                    </a:p>
                  </a:txBody>
                  <a:tcPr marL="87636" marR="87636" anchor="ctr"/>
                </a:tc>
              </a:tr>
              <a:tr h="61012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American</a:t>
                      </a:r>
                    </a:p>
                    <a:p>
                      <a:r>
                        <a:rPr kumimoji="1" lang="en-US" altLang="ja-JP" dirty="0" smtClean="0"/>
                        <a:t>Samoa</a:t>
                      </a:r>
                      <a:endParaRPr kumimoji="1" lang="ja-JP" altLang="en-US" dirty="0"/>
                    </a:p>
                  </a:txBody>
                  <a:tcPr marL="87636" marR="87636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for more</a:t>
                      </a:r>
                      <a:r>
                        <a:rPr kumimoji="1" lang="en-US" altLang="ja-JP" baseline="0" dirty="0" smtClean="0"/>
                        <a:t> than</a:t>
                      </a:r>
                    </a:p>
                    <a:p>
                      <a:pPr algn="ctr"/>
                      <a:r>
                        <a:rPr kumimoji="1" lang="en-US" altLang="ja-JP" baseline="0" dirty="0" smtClean="0"/>
                        <a:t>2 years</a:t>
                      </a:r>
                      <a:endParaRPr kumimoji="1" lang="ja-JP" altLang="en-US" dirty="0"/>
                    </a:p>
                  </a:txBody>
                  <a:tcPr marL="87636" marR="87636"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5-2. Voting Right –President Election-</a:t>
            </a:r>
            <a:endParaRPr kumimoji="1" lang="ja-JP" alt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1066800" y="1600200"/>
          <a:ext cx="7315200" cy="34798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44960"/>
                <a:gridCol w="1800200"/>
                <a:gridCol w="234124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US Nationality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/Citizenship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Can they</a:t>
                      </a:r>
                      <a:r>
                        <a:rPr kumimoji="1" lang="en-US" altLang="ja-JP" baseline="0" dirty="0" smtClean="0"/>
                        <a:t> vote?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Hawaii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/>
                        <a:t>Guam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Puerto</a:t>
                      </a:r>
                      <a:r>
                        <a:rPr kumimoji="1" lang="en-US" altLang="ja-JP" baseline="0" dirty="0" smtClean="0"/>
                        <a:t> Rico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American Samoa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987824" y="22768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State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83768" y="263691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2060"/>
                </a:solidFill>
              </a:rPr>
              <a:t>Organized</a:t>
            </a:r>
          </a:p>
          <a:p>
            <a:pPr algn="ctr"/>
            <a:r>
              <a:rPr kumimoji="1" lang="en-US" altLang="ja-JP" u="sng" dirty="0" smtClean="0">
                <a:solidFill>
                  <a:srgbClr val="002060"/>
                </a:solidFill>
              </a:rPr>
              <a:t>Unincorporated</a:t>
            </a:r>
          </a:p>
          <a:p>
            <a:pPr algn="ctr"/>
            <a:r>
              <a:rPr lang="en-US" altLang="ja-JP" dirty="0" smtClean="0">
                <a:solidFill>
                  <a:srgbClr val="002060"/>
                </a:solidFill>
              </a:rPr>
              <a:t>territory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83768" y="414908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2060"/>
                </a:solidFill>
              </a:rPr>
              <a:t>Unorganized</a:t>
            </a:r>
          </a:p>
          <a:p>
            <a:pPr algn="ctr"/>
            <a:r>
              <a:rPr kumimoji="1" lang="en-US" altLang="ja-JP" u="sng" dirty="0" smtClean="0">
                <a:solidFill>
                  <a:srgbClr val="002060"/>
                </a:solidFill>
              </a:rPr>
              <a:t>Unincorporated</a:t>
            </a:r>
          </a:p>
          <a:p>
            <a:pPr algn="ctr"/>
            <a:r>
              <a:rPr lang="en-US" altLang="ja-JP" dirty="0" smtClean="0">
                <a:solidFill>
                  <a:srgbClr val="002060"/>
                </a:solidFill>
              </a:rPr>
              <a:t>territory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11760" y="35010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2060"/>
                </a:solidFill>
              </a:rPr>
              <a:t>Commonwealth</a:t>
            </a:r>
          </a:p>
          <a:p>
            <a:pPr algn="ctr"/>
            <a:r>
              <a:rPr lang="en-US" altLang="ja-JP" dirty="0" smtClean="0">
                <a:solidFill>
                  <a:srgbClr val="002060"/>
                </a:solidFill>
              </a:rPr>
              <a:t>(</a:t>
            </a:r>
            <a:r>
              <a:rPr lang="en-US" altLang="ja-JP" u="sng" dirty="0" smtClean="0">
                <a:solidFill>
                  <a:srgbClr val="002060"/>
                </a:solidFill>
              </a:rPr>
              <a:t>unincorporated</a:t>
            </a:r>
            <a:r>
              <a:rPr lang="en-US" altLang="ja-JP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04048" y="22768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2060"/>
                </a:solidFill>
              </a:rPr>
              <a:t>○</a:t>
            </a:r>
            <a:r>
              <a:rPr kumimoji="1" lang="en-US" altLang="ja-JP" dirty="0" smtClean="0">
                <a:solidFill>
                  <a:srgbClr val="002060"/>
                </a:solidFill>
              </a:rPr>
              <a:t>/</a:t>
            </a:r>
            <a:r>
              <a:rPr kumimoji="1" lang="ja-JP" altLang="en-US" dirty="0" smtClean="0">
                <a:solidFill>
                  <a:srgbClr val="002060"/>
                </a:solidFill>
              </a:rPr>
              <a:t>○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04048" y="29249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2060"/>
                </a:solidFill>
              </a:rPr>
              <a:t>○</a:t>
            </a:r>
            <a:r>
              <a:rPr kumimoji="1" lang="en-US" altLang="ja-JP" dirty="0" smtClean="0">
                <a:solidFill>
                  <a:srgbClr val="002060"/>
                </a:solidFill>
              </a:rPr>
              <a:t>/×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4048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2060"/>
                </a:solidFill>
              </a:rPr>
              <a:t>○</a:t>
            </a:r>
            <a:r>
              <a:rPr kumimoji="1" lang="en-US" altLang="ja-JP" dirty="0" smtClean="0">
                <a:solidFill>
                  <a:srgbClr val="002060"/>
                </a:solidFill>
              </a:rPr>
              <a:t>/×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04048" y="44371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2060"/>
                </a:solidFill>
              </a:rPr>
              <a:t>○</a:t>
            </a:r>
            <a:r>
              <a:rPr kumimoji="1" lang="en-US" altLang="ja-JP" dirty="0" smtClean="0">
                <a:solidFill>
                  <a:srgbClr val="002060"/>
                </a:solidFill>
              </a:rPr>
              <a:t>/×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64288" y="22768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Yes!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64288" y="28529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No!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64288" y="36450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No!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64288" y="44371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No!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0</a:t>
            </a:r>
            <a:r>
              <a:rPr kumimoji="1" lang="en-US" altLang="ja-JP" dirty="0" smtClean="0"/>
              <a:t>. Introduction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How many islands US has?</a:t>
            </a:r>
          </a:p>
          <a:p>
            <a:pPr>
              <a:buNone/>
            </a:pPr>
            <a:r>
              <a:rPr lang="ja-JP" altLang="en-US" dirty="0" smtClean="0"/>
              <a:t>→ </a:t>
            </a:r>
            <a:r>
              <a:rPr lang="en-US" altLang="ja-JP" dirty="0" smtClean="0"/>
              <a:t>more than </a:t>
            </a:r>
            <a:r>
              <a:rPr lang="en-US" altLang="ja-JP" dirty="0" smtClean="0">
                <a:solidFill>
                  <a:srgbClr val="FF0000"/>
                </a:solidFill>
              </a:rPr>
              <a:t>20</a:t>
            </a:r>
            <a:r>
              <a:rPr lang="en-US" altLang="ja-JP" dirty="0" smtClean="0"/>
              <a:t> islands!</a:t>
            </a:r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en-US" altLang="ja-JP" sz="2000" dirty="0" smtClean="0"/>
              <a:t>(Hawaii, Guam, Midway Atoll, Liberty Island, etc….)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雲 3"/>
          <p:cNvSpPr/>
          <p:nvPr/>
        </p:nvSpPr>
        <p:spPr bwMode="auto">
          <a:xfrm>
            <a:off x="827584" y="3212976"/>
            <a:ext cx="7560840" cy="3456384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明朝" charset="-128"/>
              </a:rPr>
              <a:t>Today, we </a:t>
            </a:r>
            <a:r>
              <a:rPr kumimoji="0" lang="en-US" altLang="ja-JP" sz="24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明朝" charset="-128"/>
              </a:rPr>
              <a:t>will talk </a:t>
            </a:r>
            <a:r>
              <a:rPr kumimoji="0" lang="en-US" altLang="ja-JP" sz="24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明朝" charset="-128"/>
              </a:rPr>
              <a:t>about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  <a:ea typeface="ＭＳ Ｐ明朝" charset="-128"/>
              </a:rPr>
              <a:t>	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  <a:ea typeface="ＭＳ Ｐ明朝" charset="-128"/>
              </a:rPr>
              <a:t>four</a:t>
            </a:r>
            <a:r>
              <a:rPr kumimoji="0" lang="en-US" altLang="ja-JP" sz="24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  <a:ea typeface="ＭＳ Ｐ明朝" charset="-128"/>
              </a:rPr>
              <a:t> </a:t>
            </a:r>
            <a:r>
              <a:rPr kumimoji="0" lang="en-US" altLang="ja-JP" sz="24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  <a:ea typeface="ＭＳ Ｐ明朝" charset="-128"/>
              </a:rPr>
              <a:t>islands of America!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baseline="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明朝" charset="-128"/>
              </a:rPr>
              <a:t>			They</a:t>
            </a:r>
            <a:r>
              <a:rPr kumimoji="0" lang="en-US" altLang="ja-JP" sz="24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明朝" charset="-128"/>
              </a:rPr>
              <a:t> are…,</a:t>
            </a: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64" t="24093" r="11574" b="5948"/>
          <a:stretch/>
        </p:blipFill>
        <p:spPr bwMode="auto">
          <a:xfrm>
            <a:off x="-55157" y="0"/>
            <a:ext cx="9324528" cy="69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雲形吹き出し 7"/>
          <p:cNvSpPr/>
          <p:nvPr/>
        </p:nvSpPr>
        <p:spPr>
          <a:xfrm>
            <a:off x="4355976" y="2564904"/>
            <a:ext cx="1368152" cy="576064"/>
          </a:xfrm>
          <a:prstGeom prst="cloudCallout">
            <a:avLst>
              <a:gd name="adj1" fmla="val -26223"/>
              <a:gd name="adj2" fmla="val 8554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Hawaii</a:t>
            </a:r>
            <a:endParaRPr kumimoji="1" lang="ja-JP" altLang="en-US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雲形吹き出し 8"/>
          <p:cNvSpPr/>
          <p:nvPr/>
        </p:nvSpPr>
        <p:spPr>
          <a:xfrm>
            <a:off x="2339752" y="3079593"/>
            <a:ext cx="1224136" cy="409068"/>
          </a:xfrm>
          <a:prstGeom prst="cloudCallout">
            <a:avLst>
              <a:gd name="adj1" fmla="val -32537"/>
              <a:gd name="adj2" fmla="val 8413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Guam</a:t>
            </a:r>
            <a:endParaRPr kumimoji="1" lang="ja-JP" altLang="en-US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3816773" y="4005064"/>
            <a:ext cx="1908212" cy="576064"/>
          </a:xfrm>
          <a:prstGeom prst="cloudCallout">
            <a:avLst>
              <a:gd name="adj1" fmla="val -35291"/>
              <a:gd name="adj2" fmla="val 6932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American</a:t>
            </a:r>
            <a:r>
              <a:rPr kumimoji="1" lang="ja-JP" altLang="en-US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　</a:t>
            </a:r>
            <a:r>
              <a:rPr kumimoji="1" lang="en-US" altLang="ja-JP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Samoa</a:t>
            </a:r>
            <a:endParaRPr kumimoji="1" lang="ja-JP" alt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雲形吹き出し 10"/>
          <p:cNvSpPr/>
          <p:nvPr/>
        </p:nvSpPr>
        <p:spPr>
          <a:xfrm>
            <a:off x="7631832" y="2564904"/>
            <a:ext cx="1512168" cy="514689"/>
          </a:xfrm>
          <a:prstGeom prst="cloudCallout">
            <a:avLst>
              <a:gd name="adj1" fmla="val -20633"/>
              <a:gd name="adj2" fmla="val 10345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Puerto Rico</a:t>
            </a:r>
            <a:endParaRPr kumimoji="1" lang="ja-JP" alt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431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 sz="quarter"/>
          </p:nvPr>
        </p:nvSpPr>
        <p:spPr>
          <a:xfrm>
            <a:off x="251520" y="2132856"/>
            <a:ext cx="8892480" cy="1774825"/>
          </a:xfrm>
        </p:spPr>
        <p:txBody>
          <a:bodyPr/>
          <a:lstStyle/>
          <a:p>
            <a:r>
              <a:rPr lang="en-US" altLang="ja-JP" dirty="0" smtClean="0"/>
              <a:t>Thank you for your listening!</a:t>
            </a:r>
            <a:br>
              <a:rPr lang="en-US" altLang="ja-JP" dirty="0" smtClean="0"/>
            </a:br>
            <a:r>
              <a:rPr lang="en-US" altLang="ja-JP" dirty="0" smtClean="0"/>
              <a:t>		Do you have any questions?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ja-JP" sz="4800" dirty="0" smtClean="0"/>
              <a:t> </a:t>
            </a:r>
            <a:endParaRPr kumimoji="1" lang="ja-JP" alt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64" t="24093" r="11574" b="5948"/>
          <a:stretch/>
        </p:blipFill>
        <p:spPr bwMode="auto">
          <a:xfrm>
            <a:off x="-55157" y="0"/>
            <a:ext cx="9324528" cy="69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雲形吹き出し 7"/>
          <p:cNvSpPr/>
          <p:nvPr/>
        </p:nvSpPr>
        <p:spPr>
          <a:xfrm>
            <a:off x="4355976" y="2564904"/>
            <a:ext cx="1368152" cy="576064"/>
          </a:xfrm>
          <a:prstGeom prst="cloudCallout">
            <a:avLst>
              <a:gd name="adj1" fmla="val -26223"/>
              <a:gd name="adj2" fmla="val 8554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Hawaii</a:t>
            </a:r>
            <a:endParaRPr kumimoji="1" lang="ja-JP" altLang="en-US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雲形吹き出し 8"/>
          <p:cNvSpPr/>
          <p:nvPr/>
        </p:nvSpPr>
        <p:spPr>
          <a:xfrm>
            <a:off x="2339752" y="3079593"/>
            <a:ext cx="1224136" cy="409068"/>
          </a:xfrm>
          <a:prstGeom prst="cloudCallout">
            <a:avLst>
              <a:gd name="adj1" fmla="val -32537"/>
              <a:gd name="adj2" fmla="val 8413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Guam</a:t>
            </a:r>
            <a:endParaRPr kumimoji="1" lang="ja-JP" altLang="en-US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雲形吹き出し 9"/>
          <p:cNvSpPr/>
          <p:nvPr/>
        </p:nvSpPr>
        <p:spPr>
          <a:xfrm>
            <a:off x="3816773" y="4005064"/>
            <a:ext cx="1908212" cy="576064"/>
          </a:xfrm>
          <a:prstGeom prst="cloudCallout">
            <a:avLst>
              <a:gd name="adj1" fmla="val -35291"/>
              <a:gd name="adj2" fmla="val 6932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American</a:t>
            </a:r>
            <a:r>
              <a:rPr kumimoji="1" lang="ja-JP" altLang="en-US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　</a:t>
            </a:r>
            <a:r>
              <a:rPr kumimoji="1" lang="en-US" altLang="ja-JP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Samoa</a:t>
            </a:r>
            <a:endParaRPr kumimoji="1" lang="ja-JP" alt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雲形吹き出し 10"/>
          <p:cNvSpPr/>
          <p:nvPr/>
        </p:nvSpPr>
        <p:spPr>
          <a:xfrm>
            <a:off x="7631832" y="2564904"/>
            <a:ext cx="1512168" cy="514689"/>
          </a:xfrm>
          <a:prstGeom prst="cloudCallout">
            <a:avLst>
              <a:gd name="adj1" fmla="val -20633"/>
              <a:gd name="adj2" fmla="val 10345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Puerto Rico</a:t>
            </a:r>
            <a:endParaRPr kumimoji="1" lang="ja-JP" altLang="en-US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862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Previe</a:t>
            </a:r>
            <a:r>
              <a:rPr lang="en-US" altLang="ja-JP" dirty="0" smtClean="0"/>
              <a:t>w of Today’s Talk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Hawaii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Guam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Puerto Rico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American Samoa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Voting Right in 4 Islands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800px-Flag_of_Hawaii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04664"/>
            <a:ext cx="4962128" cy="24810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1-1. Hawaii</a:t>
            </a:r>
            <a:endParaRPr kumimoji="1" lang="ja-JP" altLang="en-US" dirty="0"/>
          </a:p>
        </p:txBody>
      </p:sp>
      <p:pic>
        <p:nvPicPr>
          <p:cNvPr id="6" name="図 5" descr="591px-Hawaii-StateSeal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068960"/>
            <a:ext cx="3275856" cy="332019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6800" y="1600200"/>
            <a:ext cx="7315200" cy="4709120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sz="3600" dirty="0" smtClean="0"/>
              <a:t>Population… 1,360,301(2010)</a:t>
            </a:r>
          </a:p>
          <a:p>
            <a:r>
              <a:rPr lang="en-US" altLang="ja-JP" sz="3600" dirty="0" smtClean="0"/>
              <a:t>Area…28,311k</a:t>
            </a:r>
            <a:r>
              <a:rPr lang="ja-JP" altLang="en-US" sz="3600" dirty="0"/>
              <a:t>㎡</a:t>
            </a:r>
            <a:endParaRPr lang="en-US" altLang="ja-JP" sz="3600" dirty="0"/>
          </a:p>
          <a:p>
            <a:r>
              <a:rPr lang="en-US" altLang="ja-JP" sz="3600" dirty="0" smtClean="0"/>
              <a:t>Industries…</a:t>
            </a:r>
          </a:p>
          <a:p>
            <a:pPr lvl="1"/>
            <a:r>
              <a:rPr lang="en-US" altLang="ja-JP" sz="3100" dirty="0" smtClean="0"/>
              <a:t>the tourist industry</a:t>
            </a:r>
            <a:r>
              <a:rPr lang="en-US" altLang="ja-JP" sz="3100" dirty="0" smtClean="0">
                <a:solidFill>
                  <a:schemeClr val="tx1"/>
                </a:solidFill>
              </a:rPr>
              <a:t> </a:t>
            </a:r>
            <a:endParaRPr lang="en-US" altLang="ja-JP" sz="3100" dirty="0" smtClean="0"/>
          </a:p>
          <a:p>
            <a:pPr lvl="1"/>
            <a:r>
              <a:rPr lang="en-US" altLang="ja-JP" sz="3100" dirty="0" smtClean="0"/>
              <a:t>military demand</a:t>
            </a:r>
          </a:p>
          <a:p>
            <a:pPr lvl="1"/>
            <a:r>
              <a:rPr lang="en-US" altLang="ja-JP" sz="3100" dirty="0" smtClean="0"/>
              <a:t>agriculture(pineapple)</a:t>
            </a:r>
          </a:p>
          <a:p>
            <a:r>
              <a:rPr lang="en-US" altLang="ja-JP" sz="3600" dirty="0" smtClean="0"/>
              <a:t>Language… English, Hawaiian</a:t>
            </a:r>
          </a:p>
          <a:p>
            <a:r>
              <a:rPr lang="en-US" altLang="ja-JP" sz="3600" dirty="0" smtClean="0"/>
              <a:t>Celebrity…</a:t>
            </a:r>
            <a:r>
              <a:rPr lang="ja-JP" altLang="ja-JP" sz="3600" dirty="0" smtClean="0"/>
              <a:t> Barack H</a:t>
            </a:r>
            <a:r>
              <a:rPr lang="en-US" altLang="ja-JP" sz="3600" dirty="0" smtClean="0"/>
              <a:t>.</a:t>
            </a:r>
            <a:r>
              <a:rPr lang="ja-JP" altLang="ja-JP" sz="3600" smtClean="0"/>
              <a:t> Obama </a:t>
            </a:r>
            <a:endParaRPr lang="en-US" altLang="ja-JP" sz="3600" dirty="0" smtClean="0"/>
          </a:p>
          <a:p>
            <a:pPr>
              <a:buNone/>
            </a:pPr>
            <a:r>
              <a:rPr lang="en-US" altLang="ja-JP" sz="3600" dirty="0" smtClean="0"/>
              <a:t>			</a:t>
            </a:r>
            <a:r>
              <a:rPr lang="ja-JP" altLang="en-US" sz="3600" dirty="0" smtClean="0"/>
              <a:t>　</a:t>
            </a:r>
            <a:endParaRPr lang="ja-JP" altLang="ja-JP" sz="3600" dirty="0" smtClean="0"/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04825559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1</a:t>
            </a:r>
            <a:r>
              <a:rPr kumimoji="1" lang="en-US" altLang="ja-JP" dirty="0" smtClean="0"/>
              <a:t>-2. </a:t>
            </a:r>
            <a:r>
              <a:rPr lang="en-US" altLang="ja-JP" dirty="0" smtClean="0"/>
              <a:t>Hawaii </a:t>
            </a:r>
            <a:r>
              <a:rPr lang="en-US" altLang="ja-JP" dirty="0"/>
              <a:t>-History-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/>
              <a:t>About 250</a:t>
            </a:r>
            <a:r>
              <a:rPr lang="ja-JP" altLang="en-US" dirty="0" smtClean="0"/>
              <a:t>～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→</a:t>
            </a:r>
            <a:r>
              <a:rPr lang="en-US" altLang="ja-JP" dirty="0" smtClean="0"/>
              <a:t>Polynesia origin</a:t>
            </a:r>
            <a:r>
              <a:rPr lang="ja-JP" altLang="en-US" dirty="0" smtClean="0"/>
              <a:t>　</a:t>
            </a:r>
            <a:r>
              <a:rPr lang="en-US" altLang="ja-JP" dirty="0" smtClean="0"/>
              <a:t>settles</a:t>
            </a:r>
            <a:r>
              <a:rPr lang="ja-JP" altLang="en-US" dirty="0" smtClean="0"/>
              <a:t>　</a:t>
            </a:r>
            <a:r>
              <a:rPr lang="en-US" altLang="ja-JP" dirty="0" smtClean="0"/>
              <a:t>down</a:t>
            </a:r>
            <a:endParaRPr lang="en-US" altLang="ja-JP" dirty="0"/>
          </a:p>
          <a:p>
            <a:r>
              <a:rPr lang="en-US" altLang="ja-JP" dirty="0" smtClean="0"/>
              <a:t>In 1778</a:t>
            </a:r>
          </a:p>
          <a:p>
            <a:pPr>
              <a:buNone/>
            </a:pPr>
            <a:r>
              <a:rPr lang="ja-JP" altLang="en-US" dirty="0" smtClean="0"/>
              <a:t>→</a:t>
            </a:r>
            <a:r>
              <a:rPr lang="en-US" altLang="ja-JP" dirty="0" smtClean="0"/>
              <a:t>James Cook </a:t>
            </a:r>
          </a:p>
          <a:p>
            <a:r>
              <a:rPr lang="en-US" altLang="ja-JP" dirty="0" smtClean="0"/>
              <a:t>In1789</a:t>
            </a:r>
          </a:p>
          <a:p>
            <a:pPr>
              <a:buNone/>
            </a:pPr>
            <a:r>
              <a:rPr lang="ja-JP" altLang="en-US" dirty="0" smtClean="0"/>
              <a:t>→</a:t>
            </a:r>
            <a:r>
              <a:rPr lang="en-US" altLang="ja-JP" dirty="0" smtClean="0"/>
              <a:t>American   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In1795</a:t>
            </a:r>
          </a:p>
          <a:p>
            <a:pPr>
              <a:buNone/>
            </a:pPr>
            <a:r>
              <a:rPr lang="ja-JP" altLang="en-US" dirty="0" smtClean="0"/>
              <a:t>→</a:t>
            </a:r>
            <a:r>
              <a:rPr lang="en-US" altLang="ja-JP" dirty="0" smtClean="0">
                <a:solidFill>
                  <a:srgbClr val="FF0000"/>
                </a:solidFill>
              </a:rPr>
              <a:t>Kamehameha the Great takes the throne</a:t>
            </a:r>
          </a:p>
          <a:p>
            <a:r>
              <a:rPr lang="en-US" altLang="ja-JP" dirty="0" smtClean="0"/>
              <a:t>In1840</a:t>
            </a:r>
          </a:p>
          <a:p>
            <a:pPr>
              <a:buNone/>
            </a:pPr>
            <a:r>
              <a:rPr lang="ja-JP" altLang="en-US" dirty="0" smtClean="0"/>
              <a:t>→</a:t>
            </a:r>
            <a:r>
              <a:rPr lang="en-US" altLang="ja-JP" dirty="0" smtClean="0">
                <a:solidFill>
                  <a:srgbClr val="FF0000"/>
                </a:solidFill>
              </a:rPr>
              <a:t>Hawaiian constitution is promulgated</a:t>
            </a:r>
          </a:p>
          <a:p>
            <a:pPr marL="0" indent="0">
              <a:buNone/>
            </a:pPr>
            <a:endParaRPr lang="ja-JP" altLang="en-US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/>
        </p:nvCxnSpPr>
        <p:spPr bwMode="auto">
          <a:xfrm>
            <a:off x="4499992" y="1556792"/>
            <a:ext cx="0" cy="4536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072667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/>
          <p:cNvCxnSpPr/>
          <p:nvPr/>
        </p:nvCxnSpPr>
        <p:spPr bwMode="auto">
          <a:xfrm>
            <a:off x="4499992" y="1556792"/>
            <a:ext cx="0" cy="4536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1-2. Hawaii -History-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In1894</a:t>
            </a:r>
          </a:p>
          <a:p>
            <a:pPr>
              <a:buNone/>
            </a:pPr>
            <a:r>
              <a:rPr lang="ja-JP" altLang="en-US" dirty="0" smtClean="0"/>
              <a:t>→</a:t>
            </a:r>
            <a:r>
              <a:rPr lang="en-US" altLang="ja-JP" dirty="0" smtClean="0">
                <a:solidFill>
                  <a:srgbClr val="FF0000"/>
                </a:solidFill>
              </a:rPr>
              <a:t>Republic birth in Hawaii</a:t>
            </a:r>
          </a:p>
          <a:p>
            <a:r>
              <a:rPr lang="en-US" altLang="ja-JP" dirty="0" smtClean="0"/>
              <a:t>In1897</a:t>
            </a:r>
          </a:p>
          <a:p>
            <a:pPr>
              <a:buNone/>
            </a:pPr>
            <a:r>
              <a:rPr lang="ja-JP" altLang="en-US" dirty="0" smtClean="0"/>
              <a:t>→</a:t>
            </a:r>
            <a:r>
              <a:rPr lang="en-US" altLang="ja-JP" dirty="0" smtClean="0">
                <a:solidFill>
                  <a:srgbClr val="FF0000"/>
                </a:solidFill>
              </a:rPr>
              <a:t>Merger in Hawaii</a:t>
            </a:r>
          </a:p>
          <a:p>
            <a:r>
              <a:rPr lang="en-US" altLang="ja-JP" dirty="0" smtClean="0"/>
              <a:t>In1900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dirty="0" smtClean="0"/>
              <a:t>→</a:t>
            </a:r>
            <a:r>
              <a:rPr lang="en-US" altLang="ja-JP" dirty="0" smtClean="0">
                <a:solidFill>
                  <a:srgbClr val="FF0000"/>
                </a:solidFill>
              </a:rPr>
              <a:t>Hawaiian territory prefecture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ja-JP" dirty="0" smtClean="0"/>
              <a:t>In1959</a:t>
            </a:r>
          </a:p>
          <a:p>
            <a:pPr>
              <a:buNone/>
            </a:pPr>
            <a:r>
              <a:rPr lang="ja-JP" altLang="en-US" dirty="0" smtClean="0"/>
              <a:t>→</a:t>
            </a:r>
            <a:r>
              <a:rPr lang="ja-JP" altLang="ja-JP" dirty="0" smtClean="0">
                <a:solidFill>
                  <a:srgbClr val="FF0000"/>
                </a:solidFill>
              </a:rPr>
              <a:t>State of Hawaii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4716016" y="2996952"/>
            <a:ext cx="4047244" cy="33843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kumimoji="1" lang="ja-JP" altLang="en-US" sz="2400" dirty="0"/>
          </a:p>
        </p:txBody>
      </p:sp>
      <p:sp>
        <p:nvSpPr>
          <p:cNvPr id="6" name="角丸四角形 5"/>
          <p:cNvSpPr/>
          <p:nvPr/>
        </p:nvSpPr>
        <p:spPr>
          <a:xfrm>
            <a:off x="4932040" y="5733256"/>
            <a:ext cx="3672408" cy="4966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ja-JP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State of Hawaii</a:t>
            </a:r>
            <a:endParaRPr lang="en-US" altLang="ja-JP" sz="40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爆発 1 6"/>
          <p:cNvSpPr/>
          <p:nvPr/>
        </p:nvSpPr>
        <p:spPr>
          <a:xfrm>
            <a:off x="3419872" y="4941168"/>
            <a:ext cx="1999580" cy="1389360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O W</a:t>
            </a:r>
            <a:endParaRPr lang="en-US" altLang="ja-JP" sz="2400" b="1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20072" y="314096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ja-JP" sz="2400" dirty="0" smtClean="0">
                <a:solidFill>
                  <a:srgbClr val="FFFFFF"/>
                </a:solidFill>
              </a:rPr>
              <a:t>1795</a:t>
            </a:r>
            <a:r>
              <a:rPr lang="ja-JP" altLang="en-US" sz="2400" dirty="0" smtClean="0">
                <a:solidFill>
                  <a:srgbClr val="FFFFFF"/>
                </a:solidFill>
              </a:rPr>
              <a:t>～</a:t>
            </a:r>
            <a:endParaRPr lang="en-US" altLang="ja-JP" sz="2400" dirty="0" smtClean="0">
              <a:solidFill>
                <a:srgbClr val="FFFFFF"/>
              </a:solidFill>
            </a:endParaRPr>
          </a:p>
          <a:p>
            <a:pPr lvl="0" algn="ctr"/>
            <a:r>
              <a:rPr lang="en-US" altLang="ja-JP" sz="2400" b="1" dirty="0" smtClean="0">
                <a:solidFill>
                  <a:srgbClr val="FFFFFF"/>
                </a:solidFill>
              </a:rPr>
              <a:t>Hawaiian</a:t>
            </a:r>
            <a:r>
              <a:rPr lang="ja-JP" altLang="en-US" sz="2400" b="1" dirty="0" smtClean="0">
                <a:solidFill>
                  <a:srgbClr val="FFFFFF"/>
                </a:solidFill>
              </a:rPr>
              <a:t>　</a:t>
            </a:r>
            <a:r>
              <a:rPr lang="en-US" altLang="ja-JP" sz="2400" b="1" dirty="0" smtClean="0">
                <a:solidFill>
                  <a:srgbClr val="FFFFFF"/>
                </a:solidFill>
              </a:rPr>
              <a:t>kingdom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20072" y="386104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ja-JP" sz="2400" dirty="0" smtClean="0">
                <a:solidFill>
                  <a:srgbClr val="FFFFFF"/>
                </a:solidFill>
              </a:rPr>
              <a:t>1893</a:t>
            </a:r>
            <a:r>
              <a:rPr lang="ja-JP" altLang="en-US" sz="2400" dirty="0" smtClean="0">
                <a:solidFill>
                  <a:srgbClr val="FFFFFF"/>
                </a:solidFill>
              </a:rPr>
              <a:t>～</a:t>
            </a:r>
            <a:endParaRPr lang="en-US" altLang="ja-JP" sz="2400" dirty="0" smtClean="0">
              <a:solidFill>
                <a:srgbClr val="FFFFFF"/>
              </a:solidFill>
            </a:endParaRPr>
          </a:p>
          <a:p>
            <a:pPr lvl="0" algn="ctr"/>
            <a:r>
              <a:rPr lang="en-US" altLang="ja-JP" sz="2400" b="1" dirty="0" smtClean="0">
                <a:solidFill>
                  <a:srgbClr val="FFFFFF"/>
                </a:solidFill>
              </a:rPr>
              <a:t>Hawaiian republic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76056" y="458112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ja-JP" sz="2400" dirty="0" smtClean="0">
                <a:solidFill>
                  <a:srgbClr val="FFFFFF"/>
                </a:solidFill>
              </a:rPr>
              <a:t>1900</a:t>
            </a:r>
            <a:r>
              <a:rPr lang="ja-JP" altLang="en-US" sz="2400" dirty="0" smtClean="0">
                <a:solidFill>
                  <a:srgbClr val="FFFFFF"/>
                </a:solidFill>
              </a:rPr>
              <a:t>～</a:t>
            </a:r>
            <a:endParaRPr lang="en-US" altLang="ja-JP" sz="2400" dirty="0" smtClean="0">
              <a:solidFill>
                <a:srgbClr val="FFFFFF"/>
              </a:solidFill>
            </a:endParaRPr>
          </a:p>
          <a:p>
            <a:pPr lvl="0" algn="ctr"/>
            <a:r>
              <a:rPr lang="en-US" altLang="ja-JP" sz="2400" b="1" dirty="0" smtClean="0">
                <a:solidFill>
                  <a:srgbClr val="FFFFFF"/>
                </a:solidFill>
              </a:rPr>
              <a:t>Territory Hawaii, U.S.A</a:t>
            </a:r>
            <a:r>
              <a:rPr lang="en-US" altLang="ja-JP" sz="24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12160" y="537321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ja-JP" sz="2400" dirty="0" smtClean="0">
                <a:solidFill>
                  <a:srgbClr val="FFFFFF"/>
                </a:solidFill>
              </a:rPr>
              <a:t>1959</a:t>
            </a:r>
            <a:r>
              <a:rPr lang="ja-JP" altLang="en-US" sz="2400" dirty="0" smtClean="0">
                <a:solidFill>
                  <a:srgbClr val="FFFFFF"/>
                </a:solidFill>
              </a:rPr>
              <a:t>～</a:t>
            </a:r>
            <a:endParaRPr lang="en-US" altLang="ja-JP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800px-Flag_of_Guam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60648"/>
            <a:ext cx="4098032" cy="219756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2-1. Guam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Population…163,941 (2</a:t>
            </a:r>
            <a:r>
              <a:rPr lang="en-US" altLang="ja-JP" dirty="0" smtClean="0">
                <a:solidFill>
                  <a:schemeClr val="tx1"/>
                </a:solidFill>
              </a:rPr>
              <a:t>003)</a:t>
            </a:r>
          </a:p>
          <a:p>
            <a:r>
              <a:rPr kumimoji="1" lang="en-US" altLang="ja-JP" dirty="0" smtClean="0"/>
              <a:t>Area…549k</a:t>
            </a:r>
            <a:r>
              <a:rPr kumimoji="1" lang="ja-JP" altLang="en-US" dirty="0" smtClean="0"/>
              <a:t>㎡</a:t>
            </a:r>
            <a:endParaRPr kumimoji="1" lang="en-US" altLang="ja-JP" dirty="0" smtClean="0"/>
          </a:p>
          <a:p>
            <a:r>
              <a:rPr lang="en-US" altLang="ja-JP" dirty="0" smtClean="0"/>
              <a:t>Industries…</a:t>
            </a:r>
          </a:p>
          <a:p>
            <a:pPr lvl="1"/>
            <a:r>
              <a:rPr lang="en-US" altLang="ja-JP" dirty="0" smtClean="0"/>
              <a:t>the tourist industry</a:t>
            </a:r>
          </a:p>
          <a:p>
            <a:pPr lvl="1"/>
            <a:r>
              <a:rPr lang="en-US" altLang="ja-JP" dirty="0" smtClean="0"/>
              <a:t>the fishing industry (tuna)</a:t>
            </a:r>
          </a:p>
          <a:p>
            <a:r>
              <a:rPr lang="en-US" altLang="ja-JP" dirty="0" smtClean="0"/>
              <a:t>Language… English, Chamorro(, Japanese)</a:t>
            </a:r>
          </a:p>
          <a:p>
            <a:r>
              <a:rPr lang="en-US" altLang="ja-JP" dirty="0" smtClean="0"/>
              <a:t>Friendship City…Kashiwa city (Chiba)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爆発 1 11"/>
          <p:cNvSpPr/>
          <p:nvPr/>
        </p:nvSpPr>
        <p:spPr bwMode="auto">
          <a:xfrm>
            <a:off x="0" y="4149080"/>
            <a:ext cx="1547664" cy="1152128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明朝" charset="-128"/>
              </a:rPr>
              <a:t>War!</a:t>
            </a: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明朝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2-2. Guam -History-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B.C. 1500?</a:t>
            </a:r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kumimoji="1" lang="en-US" altLang="ja-JP" dirty="0" smtClean="0"/>
              <a:t>~ early 16century</a:t>
            </a:r>
          </a:p>
          <a:p>
            <a:pPr>
              <a:buNone/>
            </a:pPr>
            <a:r>
              <a:rPr lang="ja-JP" altLang="en-US" dirty="0" smtClean="0"/>
              <a:t>→ </a:t>
            </a:r>
            <a:r>
              <a:rPr lang="en-US" altLang="ja-JP" u="sng" dirty="0" smtClean="0"/>
              <a:t>Chamorro Age</a:t>
            </a:r>
          </a:p>
          <a:p>
            <a:r>
              <a:rPr kumimoji="1" lang="en-US" altLang="ja-JP" dirty="0" smtClean="0"/>
              <a:t>1568 ~</a:t>
            </a:r>
          </a:p>
          <a:p>
            <a:pPr>
              <a:buNone/>
            </a:pPr>
            <a:r>
              <a:rPr lang="ja-JP" altLang="en-US" dirty="0" smtClean="0"/>
              <a:t>→</a:t>
            </a:r>
            <a:r>
              <a:rPr lang="en-US" altLang="ja-JP" dirty="0" smtClean="0"/>
              <a:t> </a:t>
            </a:r>
            <a:r>
              <a:rPr lang="en-US" altLang="ja-JP" u="sng" dirty="0" smtClean="0"/>
              <a:t>occupied by Spain</a:t>
            </a:r>
          </a:p>
          <a:p>
            <a:r>
              <a:rPr kumimoji="1" lang="en-US" altLang="ja-JP" dirty="0" smtClean="0"/>
              <a:t>1898 ~</a:t>
            </a:r>
          </a:p>
          <a:p>
            <a:pPr>
              <a:buNone/>
            </a:pPr>
            <a:r>
              <a:rPr lang="ja-JP" altLang="en-US" dirty="0" smtClean="0"/>
              <a:t>→</a:t>
            </a:r>
            <a:r>
              <a:rPr lang="en-US" altLang="ja-JP" dirty="0" smtClean="0"/>
              <a:t> </a:t>
            </a:r>
            <a:r>
              <a:rPr lang="en-US" altLang="ja-JP" u="sng" dirty="0" smtClean="0"/>
              <a:t>occupied by US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1941 ~</a:t>
            </a:r>
          </a:p>
          <a:p>
            <a:pPr>
              <a:buNone/>
            </a:pPr>
            <a:r>
              <a:rPr lang="ja-JP" altLang="en-US" dirty="0" smtClean="0"/>
              <a:t>→ </a:t>
            </a:r>
            <a:r>
              <a:rPr lang="en-US" altLang="ja-JP" u="sng" dirty="0" smtClean="0"/>
              <a:t>occupied by Japan</a:t>
            </a:r>
          </a:p>
          <a:p>
            <a:r>
              <a:rPr lang="en-US" altLang="ja-JP" dirty="0" smtClean="0"/>
              <a:t>In 1944</a:t>
            </a:r>
          </a:p>
          <a:p>
            <a:pPr>
              <a:buNone/>
            </a:pPr>
            <a:r>
              <a:rPr lang="ja-JP" altLang="en-US" dirty="0" smtClean="0"/>
              <a:t>→ </a:t>
            </a:r>
            <a:r>
              <a:rPr lang="en-US" altLang="ja-JP" u="sng" dirty="0" smtClean="0"/>
              <a:t>reigned by US</a:t>
            </a:r>
          </a:p>
          <a:p>
            <a:r>
              <a:rPr lang="en-US" altLang="ja-JP" dirty="0" smtClean="0"/>
              <a:t>In 1950</a:t>
            </a:r>
          </a:p>
          <a:p>
            <a:pPr>
              <a:buNone/>
            </a:pPr>
            <a:r>
              <a:rPr lang="ja-JP" altLang="en-US" dirty="0" smtClean="0"/>
              <a:t>→ </a:t>
            </a:r>
            <a:r>
              <a:rPr lang="en-US" altLang="ja-JP" u="sng" dirty="0" smtClean="0"/>
              <a:t>became “</a:t>
            </a:r>
            <a:r>
              <a:rPr lang="ja-JP" altLang="ja-JP" u="sng" dirty="0" smtClean="0"/>
              <a:t>organized unincorporated territory</a:t>
            </a:r>
            <a:r>
              <a:rPr lang="en-US" altLang="ja-JP" u="sng" dirty="0" smtClean="0"/>
              <a:t>” in US</a:t>
            </a:r>
            <a:endParaRPr lang="ja-JP" altLang="en-US" u="sng" dirty="0"/>
          </a:p>
        </p:txBody>
      </p:sp>
      <p:cxnSp>
        <p:nvCxnSpPr>
          <p:cNvPr id="8" name="直線コネクタ 7"/>
          <p:cNvCxnSpPr/>
          <p:nvPr/>
        </p:nvCxnSpPr>
        <p:spPr bwMode="auto">
          <a:xfrm>
            <a:off x="4499992" y="1556792"/>
            <a:ext cx="0" cy="4536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2" name="Picture 4" descr="C:\Users\shiho\AppData\Local\Microsoft\Windows\Temporary Internet Files\Content.IE5\RABICGI4\MC9002158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4528" y="1124744"/>
            <a:ext cx="2853350" cy="1958566"/>
          </a:xfrm>
          <a:prstGeom prst="rect">
            <a:avLst/>
          </a:prstGeom>
          <a:noFill/>
        </p:spPr>
      </p:pic>
      <p:sp>
        <p:nvSpPr>
          <p:cNvPr id="13" name="爆発 1 12"/>
          <p:cNvSpPr/>
          <p:nvPr/>
        </p:nvSpPr>
        <p:spPr bwMode="auto">
          <a:xfrm>
            <a:off x="6372200" y="980728"/>
            <a:ext cx="1547664" cy="1152128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dirty="0" smtClean="0">
                <a:latin typeface="Arial" charset="0"/>
                <a:ea typeface="ＭＳ Ｐ明朝" charset="-128"/>
              </a:rPr>
              <a:t>War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明朝" charset="-128"/>
              </a:rPr>
              <a:t>!</a:t>
            </a:r>
            <a:endParaRPr kumimoji="0" lang="ja-JP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463 C -0.09965 -0.04166 -0.1993 -0.08773 -0.26875 -0.0493 C -0.33819 -0.01065 -0.34184 0.19445 -0.41649 0.23611 C -0.49097 0.27755 -0.63316 0.15533 -0.71666 0.19885 C -0.80017 0.2426 -0.83871 0.4669 -0.9177 0.49838 C -0.99687 0.53033 -1.11996 0.37709 -1.19097 0.38912 C -1.26232 0.40116 -1.30364 0.48588 -1.34513 0.5713 " pathEditMode="relative" rAng="0" ptsTypes="aaaaaaA">
                                      <p:cBhvr>
                                        <p:cTn id="1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00" y="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green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ns">
  <a:themeElements>
    <a:clrScheme name="MS_PPTBusPlan_TP01017510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MS_PPTBusPlan_TP010175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MS_PPTBusPlan_TP01017510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usPlan_TP01017510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usPlan_TP01017510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eographic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ＭＳ Ｐ明朝"/>
        <a:cs typeface=""/>
      </a:majorFont>
      <a:minorFont>
        <a:latin typeface="Garamond"/>
        <a:ea typeface="ＭＳ Ｐ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明朝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明朝" charset="-128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</Template>
  <TotalTime>2218</TotalTime>
  <Words>1190</Words>
  <Application>Microsoft Office PowerPoint</Application>
  <PresentationFormat>On-screen Show (4:3)</PresentationFormat>
  <Paragraphs>310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green</vt:lpstr>
      <vt:lpstr>pins</vt:lpstr>
      <vt:lpstr>geographic</vt:lpstr>
      <vt:lpstr>American Island People</vt:lpstr>
      <vt:lpstr>0. Introduction</vt:lpstr>
      <vt:lpstr>Slide 3</vt:lpstr>
      <vt:lpstr>Preview of Today’s Talk</vt:lpstr>
      <vt:lpstr>1-1. Hawaii</vt:lpstr>
      <vt:lpstr>1-2. Hawaii -History-</vt:lpstr>
      <vt:lpstr>1-2. Hawaii -History-</vt:lpstr>
      <vt:lpstr>2-1. Guam</vt:lpstr>
      <vt:lpstr>2-2. Guam -History-</vt:lpstr>
      <vt:lpstr>2-3. Guam -Organized Unincorporated Territory-</vt:lpstr>
      <vt:lpstr>3-1. Puerto Rico</vt:lpstr>
      <vt:lpstr>3-2. Puerto Rico -History-</vt:lpstr>
      <vt:lpstr>4-3.　Puerto Rico 　　　　　-American Commonwealth-</vt:lpstr>
      <vt:lpstr>4-1. American Samoa -East Samoa Islands-</vt:lpstr>
      <vt:lpstr>4-1. American Samoa -Location-</vt:lpstr>
      <vt:lpstr>4-2. American Samoa -History-</vt:lpstr>
      <vt:lpstr>4-3. American Samoa -Unorganized Unincorporated Territory-</vt:lpstr>
      <vt:lpstr>5-1. Voting Right –In the Islands-</vt:lpstr>
      <vt:lpstr>5-2. Voting Right –President Election-</vt:lpstr>
      <vt:lpstr>Slide 20</vt:lpstr>
      <vt:lpstr>Thank you for your listening!   Do you have 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Island People</dc:title>
  <dc:creator>shiho</dc:creator>
  <cp:lastModifiedBy>Elwood</cp:lastModifiedBy>
  <cp:revision>231</cp:revision>
  <dcterms:created xsi:type="dcterms:W3CDTF">2012-02-06T07:38:22Z</dcterms:created>
  <dcterms:modified xsi:type="dcterms:W3CDTF">2016-07-22T13:37:52Z</dcterms:modified>
</cp:coreProperties>
</file>