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58" r:id="rId5"/>
    <p:sldId id="280" r:id="rId6"/>
    <p:sldId id="281" r:id="rId7"/>
    <p:sldId id="282" r:id="rId8"/>
    <p:sldId id="283" r:id="rId9"/>
    <p:sldId id="259" r:id="rId10"/>
    <p:sldId id="270" r:id="rId11"/>
    <p:sldId id="271" r:id="rId12"/>
    <p:sldId id="272" r:id="rId13"/>
    <p:sldId id="273" r:id="rId14"/>
    <p:sldId id="274" r:id="rId15"/>
    <p:sldId id="275" r:id="rId16"/>
    <p:sldId id="276" r:id="rId17"/>
    <p:sldId id="277" r:id="rId18"/>
    <p:sldId id="278" r:id="rId19"/>
    <p:sldId id="284" r:id="rId20"/>
    <p:sldId id="285" r:id="rId21"/>
    <p:sldId id="286" r:id="rId22"/>
    <p:sldId id="287" r:id="rId23"/>
    <p:sldId id="288" r:id="rId24"/>
    <p:sldId id="289" r:id="rId25"/>
    <p:sldId id="29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49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19A628-87A2-43CF-978A-F8BCC48EE92D}"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2680C-E3F2-4A93-8705-81F05D82AA77}" type="slidenum">
              <a:rPr lang="en-US" smtClean="0"/>
              <a:t>‹#›</a:t>
            </a:fld>
            <a:endParaRPr lang="en-US"/>
          </a:p>
        </p:txBody>
      </p:sp>
    </p:spTree>
    <p:extLst>
      <p:ext uri="{BB962C8B-B14F-4D97-AF65-F5344CB8AC3E}">
        <p14:creationId xmlns:p14="http://schemas.microsoft.com/office/powerpoint/2010/main" val="178486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19A628-87A2-43CF-978A-F8BCC48EE92D}"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2680C-E3F2-4A93-8705-81F05D82AA77}" type="slidenum">
              <a:rPr lang="en-US" smtClean="0"/>
              <a:t>‹#›</a:t>
            </a:fld>
            <a:endParaRPr lang="en-US"/>
          </a:p>
        </p:txBody>
      </p:sp>
    </p:spTree>
    <p:extLst>
      <p:ext uri="{BB962C8B-B14F-4D97-AF65-F5344CB8AC3E}">
        <p14:creationId xmlns:p14="http://schemas.microsoft.com/office/powerpoint/2010/main" val="834486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19A628-87A2-43CF-978A-F8BCC48EE92D}"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2680C-E3F2-4A93-8705-81F05D82AA77}" type="slidenum">
              <a:rPr lang="en-US" smtClean="0"/>
              <a:t>‹#›</a:t>
            </a:fld>
            <a:endParaRPr lang="en-US"/>
          </a:p>
        </p:txBody>
      </p:sp>
    </p:spTree>
    <p:extLst>
      <p:ext uri="{BB962C8B-B14F-4D97-AF65-F5344CB8AC3E}">
        <p14:creationId xmlns:p14="http://schemas.microsoft.com/office/powerpoint/2010/main" val="2880092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19A628-87A2-43CF-978A-F8BCC48EE92D}"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2680C-E3F2-4A93-8705-81F05D82AA77}" type="slidenum">
              <a:rPr lang="en-US" smtClean="0"/>
              <a:t>‹#›</a:t>
            </a:fld>
            <a:endParaRPr lang="en-US"/>
          </a:p>
        </p:txBody>
      </p:sp>
    </p:spTree>
    <p:extLst>
      <p:ext uri="{BB962C8B-B14F-4D97-AF65-F5344CB8AC3E}">
        <p14:creationId xmlns:p14="http://schemas.microsoft.com/office/powerpoint/2010/main" val="2602623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19A628-87A2-43CF-978A-F8BCC48EE92D}"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2680C-E3F2-4A93-8705-81F05D82AA77}" type="slidenum">
              <a:rPr lang="en-US" smtClean="0"/>
              <a:t>‹#›</a:t>
            </a:fld>
            <a:endParaRPr lang="en-US"/>
          </a:p>
        </p:txBody>
      </p:sp>
    </p:spTree>
    <p:extLst>
      <p:ext uri="{BB962C8B-B14F-4D97-AF65-F5344CB8AC3E}">
        <p14:creationId xmlns:p14="http://schemas.microsoft.com/office/powerpoint/2010/main" val="1916026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19A628-87A2-43CF-978A-F8BCC48EE92D}" type="datetimeFigureOut">
              <a:rPr lang="en-US" smtClean="0"/>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62680C-E3F2-4A93-8705-81F05D82AA77}" type="slidenum">
              <a:rPr lang="en-US" smtClean="0"/>
              <a:t>‹#›</a:t>
            </a:fld>
            <a:endParaRPr lang="en-US"/>
          </a:p>
        </p:txBody>
      </p:sp>
    </p:spTree>
    <p:extLst>
      <p:ext uri="{BB962C8B-B14F-4D97-AF65-F5344CB8AC3E}">
        <p14:creationId xmlns:p14="http://schemas.microsoft.com/office/powerpoint/2010/main" val="1879864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19A628-87A2-43CF-978A-F8BCC48EE92D}" type="datetimeFigureOut">
              <a:rPr lang="en-US" smtClean="0"/>
              <a:t>10/20/2014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62680C-E3F2-4A93-8705-81F05D82AA77}" type="slidenum">
              <a:rPr lang="en-US" smtClean="0"/>
              <a:t>‹#›</a:t>
            </a:fld>
            <a:endParaRPr lang="en-US"/>
          </a:p>
        </p:txBody>
      </p:sp>
    </p:spTree>
    <p:extLst>
      <p:ext uri="{BB962C8B-B14F-4D97-AF65-F5344CB8AC3E}">
        <p14:creationId xmlns:p14="http://schemas.microsoft.com/office/powerpoint/2010/main" val="2600659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19A628-87A2-43CF-978A-F8BCC48EE92D}" type="datetimeFigureOut">
              <a:rPr lang="en-US" smtClean="0"/>
              <a:t>10/20/2014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62680C-E3F2-4A93-8705-81F05D82AA77}" type="slidenum">
              <a:rPr lang="en-US" smtClean="0"/>
              <a:t>‹#›</a:t>
            </a:fld>
            <a:endParaRPr lang="en-US"/>
          </a:p>
        </p:txBody>
      </p:sp>
    </p:spTree>
    <p:extLst>
      <p:ext uri="{BB962C8B-B14F-4D97-AF65-F5344CB8AC3E}">
        <p14:creationId xmlns:p14="http://schemas.microsoft.com/office/powerpoint/2010/main" val="36195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19A628-87A2-43CF-978A-F8BCC48EE92D}" type="datetimeFigureOut">
              <a:rPr lang="en-US" smtClean="0"/>
              <a:t>10/20/2014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62680C-E3F2-4A93-8705-81F05D82AA77}" type="slidenum">
              <a:rPr lang="en-US" smtClean="0"/>
              <a:t>‹#›</a:t>
            </a:fld>
            <a:endParaRPr lang="en-US"/>
          </a:p>
        </p:txBody>
      </p:sp>
    </p:spTree>
    <p:extLst>
      <p:ext uri="{BB962C8B-B14F-4D97-AF65-F5344CB8AC3E}">
        <p14:creationId xmlns:p14="http://schemas.microsoft.com/office/powerpoint/2010/main" val="374267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19A628-87A2-43CF-978A-F8BCC48EE92D}" type="datetimeFigureOut">
              <a:rPr lang="en-US" smtClean="0"/>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62680C-E3F2-4A93-8705-81F05D82AA77}" type="slidenum">
              <a:rPr lang="en-US" smtClean="0"/>
              <a:t>‹#›</a:t>
            </a:fld>
            <a:endParaRPr lang="en-US"/>
          </a:p>
        </p:txBody>
      </p:sp>
    </p:spTree>
    <p:extLst>
      <p:ext uri="{BB962C8B-B14F-4D97-AF65-F5344CB8AC3E}">
        <p14:creationId xmlns:p14="http://schemas.microsoft.com/office/powerpoint/2010/main" val="3323554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19A628-87A2-43CF-978A-F8BCC48EE92D}" type="datetimeFigureOut">
              <a:rPr lang="en-US" smtClean="0"/>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62680C-E3F2-4A93-8705-81F05D82AA77}" type="slidenum">
              <a:rPr lang="en-US" smtClean="0"/>
              <a:t>‹#›</a:t>
            </a:fld>
            <a:endParaRPr lang="en-US"/>
          </a:p>
        </p:txBody>
      </p:sp>
    </p:spTree>
    <p:extLst>
      <p:ext uri="{BB962C8B-B14F-4D97-AF65-F5344CB8AC3E}">
        <p14:creationId xmlns:p14="http://schemas.microsoft.com/office/powerpoint/2010/main" val="3344318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19A628-87A2-43CF-978A-F8BCC48EE92D}" type="datetimeFigureOut">
              <a:rPr lang="en-US" smtClean="0"/>
              <a:t>10/20/2014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62680C-E3F2-4A93-8705-81F05D82AA77}" type="slidenum">
              <a:rPr lang="en-US" smtClean="0"/>
              <a:t>‹#›</a:t>
            </a:fld>
            <a:endParaRPr lang="en-US"/>
          </a:p>
        </p:txBody>
      </p:sp>
    </p:spTree>
    <p:extLst>
      <p:ext uri="{BB962C8B-B14F-4D97-AF65-F5344CB8AC3E}">
        <p14:creationId xmlns:p14="http://schemas.microsoft.com/office/powerpoint/2010/main" val="1313696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984375"/>
          </a:xfrm>
        </p:spPr>
        <p:txBody>
          <a:bodyPr>
            <a:normAutofit fontScale="90000"/>
          </a:bodyPr>
          <a:lstStyle/>
          <a:p>
            <a:r>
              <a:rPr lang="en-US" dirty="0" smtClean="0"/>
              <a:t>Academic Writing </a:t>
            </a:r>
            <a:r>
              <a:rPr lang="en-US" dirty="0" smtClean="0"/>
              <a:t/>
            </a:r>
            <a:br>
              <a:rPr lang="en-US" dirty="0" smtClean="0"/>
            </a:br>
            <a:r>
              <a:rPr lang="en-US" dirty="0" smtClean="0"/>
              <a:t>for </a:t>
            </a:r>
            <a:br>
              <a:rPr lang="en-US" dirty="0" smtClean="0"/>
            </a:br>
            <a:r>
              <a:rPr lang="en-US" dirty="0" smtClean="0"/>
              <a:t>Graduate </a:t>
            </a:r>
            <a:r>
              <a:rPr lang="en-US" dirty="0" smtClean="0"/>
              <a:t>Study</a:t>
            </a:r>
            <a:endParaRPr lang="en-US" dirty="0"/>
          </a:p>
        </p:txBody>
      </p:sp>
      <p:sp>
        <p:nvSpPr>
          <p:cNvPr id="3" name="Subtitle 2"/>
          <p:cNvSpPr>
            <a:spLocks noGrp="1"/>
          </p:cNvSpPr>
          <p:nvPr>
            <p:ph type="subTitle" idx="1"/>
          </p:nvPr>
        </p:nvSpPr>
        <p:spPr/>
        <p:txBody>
          <a:bodyPr/>
          <a:lstStyle/>
          <a:p>
            <a:endParaRPr lang="en-US" dirty="0" smtClean="0"/>
          </a:p>
          <a:p>
            <a:r>
              <a:rPr lang="en-US" dirty="0" smtClean="0">
                <a:solidFill>
                  <a:schemeClr val="tx1"/>
                </a:solidFill>
              </a:rPr>
              <a:t>Class </a:t>
            </a:r>
            <a:r>
              <a:rPr lang="en-US" dirty="0" smtClean="0">
                <a:solidFill>
                  <a:schemeClr val="tx1"/>
                </a:solidFill>
              </a:rPr>
              <a:t>Three</a:t>
            </a:r>
          </a:p>
          <a:p>
            <a:r>
              <a:rPr lang="en-US" sz="2400" dirty="0" smtClean="0">
                <a:solidFill>
                  <a:schemeClr val="tx1"/>
                </a:solidFill>
              </a:rPr>
              <a:t>October 22, 2014</a:t>
            </a:r>
            <a:endParaRPr lang="en-US" sz="2400" dirty="0">
              <a:solidFill>
                <a:schemeClr val="tx1"/>
              </a:solidFill>
            </a:endParaRPr>
          </a:p>
        </p:txBody>
      </p:sp>
    </p:spTree>
    <p:extLst>
      <p:ext uri="{BB962C8B-B14F-4D97-AF65-F5344CB8AC3E}">
        <p14:creationId xmlns:p14="http://schemas.microsoft.com/office/powerpoint/2010/main" val="3713721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13464861"/>
              </p:ext>
            </p:extLst>
          </p:nvPr>
        </p:nvGraphicFramePr>
        <p:xfrm>
          <a:off x="457200" y="304800"/>
          <a:ext cx="8153400" cy="5394960"/>
        </p:xfrm>
        <a:graphic>
          <a:graphicData uri="http://schemas.openxmlformats.org/drawingml/2006/table">
            <a:tbl>
              <a:tblPr firstRow="1" bandRow="1">
                <a:tableStyleId>{5C22544A-7EE6-4342-B048-85BDC9FD1C3A}</a:tableStyleId>
              </a:tblPr>
              <a:tblGrid>
                <a:gridCol w="1630680"/>
                <a:gridCol w="1493520"/>
                <a:gridCol w="1767840"/>
                <a:gridCol w="1737360"/>
                <a:gridCol w="1524000"/>
              </a:tblGrid>
              <a:tr h="558800">
                <a:tc>
                  <a:txBody>
                    <a:bodyPr/>
                    <a:lstStyle/>
                    <a:p>
                      <a:r>
                        <a:rPr lang="en-US" sz="1200" dirty="0" smtClean="0">
                          <a:effectLst/>
                          <a:latin typeface="+mj-lt"/>
                          <a:ea typeface="ＭＳ 明朝"/>
                        </a:rPr>
                        <a:t>Extract </a:t>
                      </a:r>
                      <a:endParaRPr lang="en-US" sz="1200" dirty="0">
                        <a:latin typeface="+mj-lt"/>
                      </a:endParaRPr>
                    </a:p>
                  </a:txBody>
                  <a:tcPr/>
                </a:tc>
                <a:tc>
                  <a:txBody>
                    <a:bodyPr/>
                    <a:lstStyle/>
                    <a:p>
                      <a:r>
                        <a:rPr lang="en-US" sz="1200" dirty="0" smtClean="0">
                          <a:latin typeface="+mj-lt"/>
                        </a:rPr>
                        <a:t>Attendance/</a:t>
                      </a:r>
                    </a:p>
                    <a:p>
                      <a:r>
                        <a:rPr lang="en-US" sz="1200" dirty="0" smtClean="0">
                          <a:latin typeface="+mj-lt"/>
                        </a:rPr>
                        <a:t>commitment</a:t>
                      </a:r>
                    </a:p>
                  </a:txBody>
                  <a:tcPr/>
                </a:tc>
                <a:tc>
                  <a:txBody>
                    <a:bodyPr/>
                    <a:lstStyle/>
                    <a:p>
                      <a:r>
                        <a:rPr lang="en-US" sz="1200" dirty="0" smtClean="0">
                          <a:latin typeface="+mj-lt"/>
                        </a:rPr>
                        <a:t>Degree completion/staying in college</a:t>
                      </a:r>
                      <a:endParaRPr lang="en-US" sz="1200" dirty="0">
                        <a:latin typeface="+mj-lt"/>
                      </a:endParaRPr>
                    </a:p>
                  </a:txBody>
                  <a:tcPr/>
                </a:tc>
                <a:tc>
                  <a:txBody>
                    <a:bodyPr/>
                    <a:lstStyle/>
                    <a:p>
                      <a:r>
                        <a:rPr lang="en-US" sz="1200" dirty="0" smtClean="0">
                          <a:latin typeface="+mj-lt"/>
                        </a:rPr>
                        <a:t>Academic performance/</a:t>
                      </a:r>
                    </a:p>
                    <a:p>
                      <a:r>
                        <a:rPr lang="en-US" sz="1200" dirty="0" smtClean="0">
                          <a:latin typeface="+mj-lt"/>
                        </a:rPr>
                        <a:t>achievement/grades</a:t>
                      </a:r>
                    </a:p>
                  </a:txBody>
                  <a:tcPr/>
                </a:tc>
                <a:tc>
                  <a:txBody>
                    <a:bodyPr/>
                    <a:lstStyle/>
                    <a:p>
                      <a:r>
                        <a:rPr lang="en-US" sz="1200" dirty="0" smtClean="0">
                          <a:latin typeface="+mj-lt"/>
                        </a:rPr>
                        <a:t>Effective use of Government resources</a:t>
                      </a:r>
                      <a:endParaRPr lang="en-US" sz="1200" dirty="0">
                        <a:latin typeface="+mj-lt"/>
                      </a:endParaRPr>
                    </a:p>
                  </a:txBody>
                  <a:tcPr/>
                </a:tc>
              </a:tr>
              <a:tr h="558800">
                <a:tc>
                  <a:txBody>
                    <a:bodyPr/>
                    <a:lstStyle/>
                    <a:p>
                      <a:r>
                        <a:rPr lang="en-US" dirty="0" smtClean="0"/>
                        <a:t>Yang (survey)</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58800">
                <a:tc>
                  <a:txBody>
                    <a:bodyPr/>
                    <a:lstStyle/>
                    <a:p>
                      <a:r>
                        <a:rPr lang="en-US" dirty="0" smtClean="0"/>
                        <a:t>Lang </a:t>
                      </a:r>
                    </a:p>
                    <a:p>
                      <a:r>
                        <a:rPr lang="en-US" sz="1400" dirty="0" smtClean="0"/>
                        <a:t>(field experiment)</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58800">
                <a:tc>
                  <a:txBody>
                    <a:bodyPr/>
                    <a:lstStyle/>
                    <a:p>
                      <a:r>
                        <a:rPr lang="en-US" dirty="0" err="1" smtClean="0"/>
                        <a:t>Dynarski</a:t>
                      </a:r>
                      <a:endParaRPr lang="en-US" dirty="0" smtClean="0"/>
                    </a:p>
                    <a:p>
                      <a:r>
                        <a:rPr lang="en-US" dirty="0" smtClean="0"/>
                        <a:t>(regression)</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58800">
                <a:tc>
                  <a:txBody>
                    <a:bodyPr/>
                    <a:lstStyle/>
                    <a:p>
                      <a:r>
                        <a:rPr lang="en-US" dirty="0" smtClean="0"/>
                        <a:t>Hughes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58800">
                <a:tc>
                  <a:txBody>
                    <a:bodyPr/>
                    <a:lstStyle/>
                    <a:p>
                      <a:r>
                        <a:rPr lang="en-US" dirty="0" err="1" smtClean="0"/>
                        <a:t>Slavin</a:t>
                      </a:r>
                      <a:endParaRPr lang="en-US" dirty="0" smtClean="0"/>
                    </a:p>
                    <a:p>
                      <a:r>
                        <a:rPr lang="en-US" dirty="0" smtClean="0"/>
                        <a:t>(</a:t>
                      </a:r>
                      <a:r>
                        <a:rPr lang="en-US" dirty="0" err="1" smtClean="0"/>
                        <a:t>qual</a:t>
                      </a:r>
                      <a:r>
                        <a:rPr lang="en-US" dirty="0" smtClean="0"/>
                        <a:t> review)</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58800">
                <a:tc>
                  <a:txBody>
                    <a:bodyPr/>
                    <a:lstStyle/>
                    <a:p>
                      <a:r>
                        <a:rPr lang="en-US" dirty="0" smtClean="0"/>
                        <a:t>Winters &amp; Smith </a:t>
                      </a:r>
                      <a:r>
                        <a:rPr lang="en-US" sz="1100" dirty="0" smtClean="0"/>
                        <a:t>(stats analysis)</a:t>
                      </a:r>
                      <a:endParaRPr lang="en-US" sz="1100"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58800">
                <a:tc>
                  <a:txBody>
                    <a:bodyPr/>
                    <a:lstStyle/>
                    <a:p>
                      <a:r>
                        <a:rPr lang="en-US" dirty="0" smtClean="0"/>
                        <a:t>Slater </a:t>
                      </a:r>
                      <a:r>
                        <a:rPr lang="en-US" sz="1100" dirty="0" smtClean="0"/>
                        <a:t>(stats analysis)</a:t>
                      </a:r>
                      <a:endParaRPr lang="en-US" sz="1100"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558800">
                <a:tc>
                  <a:txBody>
                    <a:bodyPr/>
                    <a:lstStyle/>
                    <a:p>
                      <a:r>
                        <a:rPr lang="en-US" sz="2000" dirty="0" smtClean="0"/>
                        <a:t>Miller</a:t>
                      </a:r>
                      <a:endParaRPr lang="en-US" sz="1200" dirty="0" smtClean="0"/>
                    </a:p>
                    <a:p>
                      <a:r>
                        <a:rPr lang="en-US" sz="1200" dirty="0" smtClean="0"/>
                        <a:t>(quasi-experiment)</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4450689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8462723"/>
              </p:ext>
            </p:extLst>
          </p:nvPr>
        </p:nvGraphicFramePr>
        <p:xfrm>
          <a:off x="457200" y="304800"/>
          <a:ext cx="8153400" cy="5567680"/>
        </p:xfrm>
        <a:graphic>
          <a:graphicData uri="http://schemas.openxmlformats.org/drawingml/2006/table">
            <a:tbl>
              <a:tblPr firstRow="1" bandRow="1">
                <a:tableStyleId>{5C22544A-7EE6-4342-B048-85BDC9FD1C3A}</a:tableStyleId>
              </a:tblPr>
              <a:tblGrid>
                <a:gridCol w="1630680"/>
                <a:gridCol w="1417320"/>
                <a:gridCol w="1676400"/>
                <a:gridCol w="1905000"/>
                <a:gridCol w="1524000"/>
              </a:tblGrid>
              <a:tr h="558800">
                <a:tc>
                  <a:txBody>
                    <a:bodyPr/>
                    <a:lstStyle/>
                    <a:p>
                      <a:r>
                        <a:rPr lang="en-US" sz="1200" dirty="0" smtClean="0">
                          <a:effectLst/>
                          <a:latin typeface="+mj-lt"/>
                          <a:ea typeface="ＭＳ 明朝"/>
                        </a:rPr>
                        <a:t>Extract </a:t>
                      </a:r>
                      <a:endParaRPr lang="en-US" sz="1200" dirty="0">
                        <a:latin typeface="+mj-lt"/>
                      </a:endParaRPr>
                    </a:p>
                  </a:txBody>
                  <a:tcPr/>
                </a:tc>
                <a:tc>
                  <a:txBody>
                    <a:bodyPr/>
                    <a:lstStyle/>
                    <a:p>
                      <a:r>
                        <a:rPr lang="en-US" sz="1200" dirty="0" smtClean="0">
                          <a:latin typeface="+mj-lt"/>
                        </a:rPr>
                        <a:t>Attendance/</a:t>
                      </a:r>
                    </a:p>
                    <a:p>
                      <a:r>
                        <a:rPr lang="en-US" sz="1200" dirty="0" smtClean="0">
                          <a:latin typeface="+mj-lt"/>
                        </a:rPr>
                        <a:t>commitment</a:t>
                      </a:r>
                    </a:p>
                  </a:txBody>
                  <a:tcPr/>
                </a:tc>
                <a:tc>
                  <a:txBody>
                    <a:bodyPr/>
                    <a:lstStyle/>
                    <a:p>
                      <a:r>
                        <a:rPr lang="en-US" sz="1200" dirty="0" smtClean="0">
                          <a:latin typeface="+mj-lt"/>
                        </a:rPr>
                        <a:t>Degree completion/staying in college</a:t>
                      </a:r>
                      <a:endParaRPr lang="en-US" sz="1200" dirty="0">
                        <a:latin typeface="+mj-lt"/>
                      </a:endParaRPr>
                    </a:p>
                  </a:txBody>
                  <a:tcPr/>
                </a:tc>
                <a:tc>
                  <a:txBody>
                    <a:bodyPr/>
                    <a:lstStyle/>
                    <a:p>
                      <a:r>
                        <a:rPr lang="en-US" sz="1200" dirty="0" smtClean="0">
                          <a:latin typeface="+mj-lt"/>
                        </a:rPr>
                        <a:t>Academic performance/</a:t>
                      </a:r>
                    </a:p>
                    <a:p>
                      <a:r>
                        <a:rPr lang="en-US" sz="1200" dirty="0" smtClean="0">
                          <a:latin typeface="+mj-lt"/>
                        </a:rPr>
                        <a:t>achievement/grades</a:t>
                      </a:r>
                    </a:p>
                  </a:txBody>
                  <a:tcPr/>
                </a:tc>
                <a:tc>
                  <a:txBody>
                    <a:bodyPr/>
                    <a:lstStyle/>
                    <a:p>
                      <a:r>
                        <a:rPr lang="en-US" sz="1200" dirty="0" smtClean="0">
                          <a:latin typeface="+mj-lt"/>
                        </a:rPr>
                        <a:t>Effective use of Government resources</a:t>
                      </a:r>
                      <a:endParaRPr lang="en-US" sz="1200" dirty="0">
                        <a:latin typeface="+mj-lt"/>
                      </a:endParaRPr>
                    </a:p>
                  </a:txBody>
                  <a:tcPr/>
                </a:tc>
              </a:tr>
              <a:tr h="558800">
                <a:tc>
                  <a:txBody>
                    <a:bodyPr/>
                    <a:lstStyle/>
                    <a:p>
                      <a:r>
                        <a:rPr lang="en-US" dirty="0" smtClean="0"/>
                        <a:t>Yang (survey)</a:t>
                      </a:r>
                      <a:endParaRPr lang="en-US" dirty="0"/>
                    </a:p>
                  </a:txBody>
                  <a:tcPr/>
                </a:tc>
                <a:tc>
                  <a:txBody>
                    <a:bodyPr/>
                    <a:lstStyle/>
                    <a:p>
                      <a:pPr>
                        <a:lnSpc>
                          <a:spcPct val="100000"/>
                        </a:lnSpc>
                        <a:spcBef>
                          <a:spcPts val="0"/>
                        </a:spcBef>
                        <a:spcAft>
                          <a:spcPts val="0"/>
                        </a:spcAft>
                      </a:pPr>
                      <a:endParaRPr lang="en-US" sz="1400" dirty="0">
                        <a:latin typeface="+mn-lt"/>
                      </a:endParaRPr>
                    </a:p>
                  </a:txBody>
                  <a:tcPr/>
                </a:tc>
                <a:tc>
                  <a:txBody>
                    <a:bodyPr/>
                    <a:lstStyle/>
                    <a:p>
                      <a:pPr>
                        <a:lnSpc>
                          <a:spcPct val="100000"/>
                        </a:lnSpc>
                        <a:spcBef>
                          <a:spcPts val="0"/>
                        </a:spcBef>
                        <a:spcAft>
                          <a:spcPts val="0"/>
                        </a:spcAft>
                      </a:pPr>
                      <a:r>
                        <a:rPr lang="en-US" sz="1400" dirty="0" smtClean="0">
                          <a:effectLst/>
                          <a:latin typeface="+mn-lt"/>
                          <a:ea typeface="ＭＳ 明朝"/>
                        </a:rPr>
                        <a:t>Positive for undergrads and grads</a:t>
                      </a:r>
                      <a:endParaRPr lang="en-US" sz="1400" dirty="0">
                        <a:latin typeface="+mn-lt"/>
                      </a:endParaRPr>
                    </a:p>
                  </a:txBody>
                  <a:tcPr/>
                </a:tc>
                <a:tc>
                  <a:txBody>
                    <a:bodyPr/>
                    <a:lstStyle/>
                    <a:p>
                      <a:pPr marL="0" marR="0" algn="l">
                        <a:lnSpc>
                          <a:spcPct val="100000"/>
                        </a:lnSpc>
                        <a:spcBef>
                          <a:spcPts val="0"/>
                        </a:spcBef>
                        <a:spcAft>
                          <a:spcPts val="0"/>
                        </a:spcAft>
                      </a:pPr>
                      <a:r>
                        <a:rPr lang="en-US" sz="1400" dirty="0" smtClean="0">
                          <a:effectLst/>
                          <a:latin typeface="+mn-lt"/>
                          <a:ea typeface="ＭＳ 明朝"/>
                          <a:cs typeface="Times New Roman"/>
                        </a:rPr>
                        <a:t>Positive for undergrads</a:t>
                      </a:r>
                    </a:p>
                    <a:p>
                      <a:pPr marL="0" marR="0" algn="l">
                        <a:lnSpc>
                          <a:spcPct val="100000"/>
                        </a:lnSpc>
                        <a:spcBef>
                          <a:spcPts val="0"/>
                        </a:spcBef>
                        <a:spcAft>
                          <a:spcPts val="0"/>
                        </a:spcAft>
                      </a:pPr>
                      <a:r>
                        <a:rPr lang="en-US" sz="1400" dirty="0" smtClean="0">
                          <a:effectLst/>
                          <a:latin typeface="+mn-lt"/>
                          <a:ea typeface="ＭＳ 明朝"/>
                          <a:cs typeface="Times New Roman"/>
                        </a:rPr>
                        <a:t>No effect on grads</a:t>
                      </a:r>
                    </a:p>
                    <a:p>
                      <a:pPr marL="0" marR="0" algn="l">
                        <a:lnSpc>
                          <a:spcPct val="100000"/>
                        </a:lnSpc>
                        <a:spcBef>
                          <a:spcPts val="0"/>
                        </a:spcBef>
                        <a:spcAft>
                          <a:spcPts val="0"/>
                        </a:spcAft>
                      </a:pPr>
                      <a:endParaRPr lang="en-US" sz="1400" dirty="0">
                        <a:effectLst/>
                        <a:latin typeface="+mn-lt"/>
                        <a:ea typeface="ＭＳ 明朝"/>
                        <a:cs typeface="Times New Roman"/>
                      </a:endParaRPr>
                    </a:p>
                  </a:txBody>
                  <a:tcPr marL="114300" marR="114300" marT="0" marB="0"/>
                </a:tc>
                <a:tc>
                  <a:txBody>
                    <a:bodyPr/>
                    <a:lstStyle/>
                    <a:p>
                      <a:pPr>
                        <a:lnSpc>
                          <a:spcPct val="100000"/>
                        </a:lnSpc>
                        <a:spcBef>
                          <a:spcPts val="0"/>
                        </a:spcBef>
                        <a:spcAft>
                          <a:spcPts val="0"/>
                        </a:spcAft>
                      </a:pPr>
                      <a:endParaRPr lang="en-US" sz="1400" dirty="0">
                        <a:latin typeface="+mn-lt"/>
                      </a:endParaRPr>
                    </a:p>
                  </a:txBody>
                  <a:tcPr/>
                </a:tc>
              </a:tr>
              <a:tr h="558800">
                <a:tc>
                  <a:txBody>
                    <a:bodyPr/>
                    <a:lstStyle/>
                    <a:p>
                      <a:r>
                        <a:rPr lang="en-US" dirty="0" smtClean="0"/>
                        <a:t>Lang </a:t>
                      </a:r>
                    </a:p>
                    <a:p>
                      <a:r>
                        <a:rPr lang="en-US" sz="1400" dirty="0" smtClean="0"/>
                        <a:t>(field experiment)</a:t>
                      </a:r>
                    </a:p>
                  </a:txBody>
                  <a:tcPr/>
                </a:tc>
                <a:tc>
                  <a:txBody>
                    <a:bodyPr/>
                    <a:lstStyle/>
                    <a:p>
                      <a:pPr>
                        <a:lnSpc>
                          <a:spcPct val="100000"/>
                        </a:lnSpc>
                        <a:spcBef>
                          <a:spcPts val="0"/>
                        </a:spcBef>
                        <a:spcAft>
                          <a:spcPts val="0"/>
                        </a:spcAft>
                      </a:pPr>
                      <a:endParaRPr lang="en-US" sz="1400">
                        <a:latin typeface="+mn-lt"/>
                      </a:endParaRPr>
                    </a:p>
                  </a:txBody>
                  <a:tcPr/>
                </a:tc>
                <a:tc>
                  <a:txBody>
                    <a:bodyPr/>
                    <a:lstStyle/>
                    <a:p>
                      <a:endParaRPr lang="en-US" dirty="0"/>
                    </a:p>
                  </a:txBody>
                  <a:tcPr/>
                </a:tc>
                <a:tc>
                  <a:txBody>
                    <a:bodyPr/>
                    <a:lstStyle/>
                    <a:p>
                      <a:endParaRPr lang="en-US" dirty="0"/>
                    </a:p>
                  </a:txBody>
                  <a:tcPr/>
                </a:tc>
                <a:tc>
                  <a:txBody>
                    <a:bodyPr/>
                    <a:lstStyle/>
                    <a:p>
                      <a:pPr>
                        <a:lnSpc>
                          <a:spcPct val="100000"/>
                        </a:lnSpc>
                        <a:spcBef>
                          <a:spcPts val="0"/>
                        </a:spcBef>
                        <a:spcAft>
                          <a:spcPts val="0"/>
                        </a:spcAft>
                      </a:pPr>
                      <a:endParaRPr lang="en-US" sz="1400" dirty="0">
                        <a:latin typeface="+mn-lt"/>
                      </a:endParaRPr>
                    </a:p>
                  </a:txBody>
                  <a:tcPr/>
                </a:tc>
              </a:tr>
              <a:tr h="558800">
                <a:tc>
                  <a:txBody>
                    <a:bodyPr/>
                    <a:lstStyle/>
                    <a:p>
                      <a:r>
                        <a:rPr lang="en-US" dirty="0" err="1" smtClean="0"/>
                        <a:t>Dynarski</a:t>
                      </a:r>
                      <a:endParaRPr lang="en-US" dirty="0" smtClean="0"/>
                    </a:p>
                    <a:p>
                      <a:r>
                        <a:rPr lang="en-US" dirty="0" smtClean="0"/>
                        <a:t>(regression)</a:t>
                      </a: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c>
                  <a:txBody>
                    <a:bodyPr/>
                    <a:lstStyle/>
                    <a:p>
                      <a:endParaRPr lang="en-US"/>
                    </a:p>
                  </a:txBody>
                  <a:tcPr/>
                </a:tc>
                <a:tc>
                  <a:txBody>
                    <a:bodyPr/>
                    <a:lstStyle/>
                    <a:p>
                      <a:endParaRPr lang="en-US" dirty="0"/>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dirty="0" smtClean="0"/>
                        <a:t>Hughes</a:t>
                      </a:r>
                      <a:endParaRPr lang="en-US" dirty="0"/>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dirty="0" err="1" smtClean="0"/>
                        <a:t>Slavin</a:t>
                      </a:r>
                      <a:endParaRPr lang="en-US" dirty="0" smtClean="0"/>
                    </a:p>
                    <a:p>
                      <a:r>
                        <a:rPr lang="en-US" dirty="0" smtClean="0"/>
                        <a:t>(</a:t>
                      </a:r>
                      <a:r>
                        <a:rPr lang="en-US" dirty="0" err="1" smtClean="0"/>
                        <a:t>qual</a:t>
                      </a:r>
                      <a:r>
                        <a:rPr lang="en-US" dirty="0" smtClean="0"/>
                        <a:t> review)</a:t>
                      </a: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dirty="0" smtClean="0"/>
                        <a:t>Winters &amp; Smith </a:t>
                      </a:r>
                      <a:r>
                        <a:rPr lang="en-US" sz="1100" dirty="0" smtClean="0"/>
                        <a:t>(stats analysis)</a:t>
                      </a:r>
                      <a:endParaRPr lang="en-US" sz="1100" dirty="0"/>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dirty="0" smtClean="0"/>
                        <a:t>Slater </a:t>
                      </a:r>
                      <a:r>
                        <a:rPr lang="en-US" sz="1100" dirty="0" smtClean="0"/>
                        <a:t>(stats analysis)</a:t>
                      </a:r>
                      <a:endParaRPr lang="en-US" sz="1100" dirty="0"/>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sz="2000" dirty="0" smtClean="0"/>
                        <a:t>Miller</a:t>
                      </a:r>
                      <a:endParaRPr lang="en-US" sz="1200" dirty="0" smtClean="0"/>
                    </a:p>
                    <a:p>
                      <a:r>
                        <a:rPr lang="en-US" sz="1200" dirty="0" smtClean="0"/>
                        <a:t>(quasi-experiment)</a:t>
                      </a: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1672754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57235301"/>
              </p:ext>
            </p:extLst>
          </p:nvPr>
        </p:nvGraphicFramePr>
        <p:xfrm>
          <a:off x="457200" y="304800"/>
          <a:ext cx="8153400" cy="5842000"/>
        </p:xfrm>
        <a:graphic>
          <a:graphicData uri="http://schemas.openxmlformats.org/drawingml/2006/table">
            <a:tbl>
              <a:tblPr firstRow="1" bandRow="1">
                <a:tableStyleId>{5C22544A-7EE6-4342-B048-85BDC9FD1C3A}</a:tableStyleId>
              </a:tblPr>
              <a:tblGrid>
                <a:gridCol w="1630680"/>
                <a:gridCol w="1493520"/>
                <a:gridCol w="1767840"/>
                <a:gridCol w="1889760"/>
                <a:gridCol w="1371600"/>
              </a:tblGrid>
              <a:tr h="558800">
                <a:tc>
                  <a:txBody>
                    <a:bodyPr/>
                    <a:lstStyle/>
                    <a:p>
                      <a:r>
                        <a:rPr lang="en-US" sz="1200" dirty="0" smtClean="0">
                          <a:effectLst/>
                          <a:latin typeface="+mj-lt"/>
                          <a:ea typeface="ＭＳ 明朝"/>
                        </a:rPr>
                        <a:t>Extract </a:t>
                      </a:r>
                      <a:endParaRPr lang="en-US" sz="1200" dirty="0">
                        <a:latin typeface="+mj-lt"/>
                      </a:endParaRPr>
                    </a:p>
                  </a:txBody>
                  <a:tcPr/>
                </a:tc>
                <a:tc>
                  <a:txBody>
                    <a:bodyPr/>
                    <a:lstStyle/>
                    <a:p>
                      <a:r>
                        <a:rPr lang="en-US" sz="1200" dirty="0" smtClean="0">
                          <a:latin typeface="+mj-lt"/>
                        </a:rPr>
                        <a:t>Attendance/</a:t>
                      </a:r>
                    </a:p>
                    <a:p>
                      <a:r>
                        <a:rPr lang="en-US" sz="1200" dirty="0" smtClean="0">
                          <a:latin typeface="+mj-lt"/>
                        </a:rPr>
                        <a:t>commitment</a:t>
                      </a:r>
                    </a:p>
                  </a:txBody>
                  <a:tcPr/>
                </a:tc>
                <a:tc>
                  <a:txBody>
                    <a:bodyPr/>
                    <a:lstStyle/>
                    <a:p>
                      <a:r>
                        <a:rPr lang="en-US" sz="1200" dirty="0" smtClean="0">
                          <a:latin typeface="+mj-lt"/>
                        </a:rPr>
                        <a:t>Degree completion/staying in college</a:t>
                      </a:r>
                      <a:endParaRPr lang="en-US" sz="1200" dirty="0">
                        <a:latin typeface="+mj-lt"/>
                      </a:endParaRPr>
                    </a:p>
                  </a:txBody>
                  <a:tcPr/>
                </a:tc>
                <a:tc>
                  <a:txBody>
                    <a:bodyPr/>
                    <a:lstStyle/>
                    <a:p>
                      <a:r>
                        <a:rPr lang="en-US" sz="1200" dirty="0" smtClean="0">
                          <a:latin typeface="+mj-lt"/>
                        </a:rPr>
                        <a:t>Academic performance/</a:t>
                      </a:r>
                    </a:p>
                    <a:p>
                      <a:r>
                        <a:rPr lang="en-US" sz="1200" dirty="0" smtClean="0">
                          <a:latin typeface="+mj-lt"/>
                        </a:rPr>
                        <a:t>achievement/grades</a:t>
                      </a:r>
                    </a:p>
                  </a:txBody>
                  <a:tcPr/>
                </a:tc>
                <a:tc>
                  <a:txBody>
                    <a:bodyPr/>
                    <a:lstStyle/>
                    <a:p>
                      <a:r>
                        <a:rPr lang="en-US" sz="1200" dirty="0" smtClean="0">
                          <a:latin typeface="+mj-lt"/>
                        </a:rPr>
                        <a:t>Effective use of Government resources</a:t>
                      </a:r>
                      <a:endParaRPr lang="en-US" sz="1200" dirty="0">
                        <a:latin typeface="+mj-lt"/>
                      </a:endParaRPr>
                    </a:p>
                  </a:txBody>
                  <a:tcPr/>
                </a:tc>
              </a:tr>
              <a:tr h="558800">
                <a:tc>
                  <a:txBody>
                    <a:bodyPr/>
                    <a:lstStyle/>
                    <a:p>
                      <a:r>
                        <a:rPr lang="en-US" dirty="0" smtClean="0"/>
                        <a:t>Yang (survey)</a:t>
                      </a:r>
                      <a:endParaRPr lang="en-US" dirty="0"/>
                    </a:p>
                  </a:txBody>
                  <a:tcPr/>
                </a:tc>
                <a:tc>
                  <a:txBody>
                    <a:bodyPr/>
                    <a:lstStyle/>
                    <a:p>
                      <a:endParaRPr lang="en-US"/>
                    </a:p>
                  </a:txBody>
                  <a:tcPr/>
                </a:tc>
                <a:tc>
                  <a:txBody>
                    <a:bodyPr/>
                    <a:lstStyle/>
                    <a:p>
                      <a:pPr>
                        <a:lnSpc>
                          <a:spcPct val="100000"/>
                        </a:lnSpc>
                        <a:spcBef>
                          <a:spcPts val="0"/>
                        </a:spcBef>
                        <a:spcAft>
                          <a:spcPts val="0"/>
                        </a:spcAft>
                      </a:pPr>
                      <a:r>
                        <a:rPr lang="en-US" sz="1400" dirty="0" smtClean="0">
                          <a:effectLst/>
                          <a:latin typeface="+mn-lt"/>
                          <a:ea typeface="ＭＳ 明朝"/>
                        </a:rPr>
                        <a:t>Positive for undergrads and grads</a:t>
                      </a:r>
                      <a:endParaRPr lang="en-US" sz="1400" dirty="0">
                        <a:latin typeface="+mn-lt"/>
                      </a:endParaRPr>
                    </a:p>
                  </a:txBody>
                  <a:tcPr/>
                </a:tc>
                <a:tc>
                  <a:txBody>
                    <a:bodyPr/>
                    <a:lstStyle/>
                    <a:p>
                      <a:pPr marL="0" marR="0" algn="l">
                        <a:lnSpc>
                          <a:spcPct val="100000"/>
                        </a:lnSpc>
                        <a:spcBef>
                          <a:spcPts val="0"/>
                        </a:spcBef>
                        <a:spcAft>
                          <a:spcPts val="0"/>
                        </a:spcAft>
                      </a:pPr>
                      <a:r>
                        <a:rPr lang="en-US" sz="1400" dirty="0" smtClean="0">
                          <a:effectLst/>
                          <a:latin typeface="+mn-lt"/>
                          <a:ea typeface="ＭＳ 明朝"/>
                          <a:cs typeface="Times New Roman"/>
                        </a:rPr>
                        <a:t>Positive for undergrads</a:t>
                      </a:r>
                    </a:p>
                    <a:p>
                      <a:pPr marL="0" marR="0" algn="l">
                        <a:lnSpc>
                          <a:spcPct val="100000"/>
                        </a:lnSpc>
                        <a:spcBef>
                          <a:spcPts val="0"/>
                        </a:spcBef>
                        <a:spcAft>
                          <a:spcPts val="0"/>
                        </a:spcAft>
                      </a:pPr>
                      <a:r>
                        <a:rPr lang="en-US" sz="1400" dirty="0" smtClean="0">
                          <a:effectLst/>
                          <a:latin typeface="+mn-lt"/>
                          <a:ea typeface="ＭＳ 明朝"/>
                          <a:cs typeface="Times New Roman"/>
                        </a:rPr>
                        <a:t>No effect on grads</a:t>
                      </a:r>
                    </a:p>
                  </a:txBody>
                  <a:tcPr marL="114300" marR="114300" marT="0" marB="0"/>
                </a:tc>
                <a:tc>
                  <a:txBody>
                    <a:bodyPr/>
                    <a:lstStyle/>
                    <a:p>
                      <a:endParaRPr lang="en-US"/>
                    </a:p>
                  </a:txBody>
                  <a:tcPr/>
                </a:tc>
              </a:tr>
              <a:tr h="558800">
                <a:tc>
                  <a:txBody>
                    <a:bodyPr/>
                    <a:lstStyle/>
                    <a:p>
                      <a:r>
                        <a:rPr lang="en-US" dirty="0" smtClean="0"/>
                        <a:t>Lang </a:t>
                      </a:r>
                    </a:p>
                    <a:p>
                      <a:r>
                        <a:rPr lang="en-US" sz="1400" dirty="0" smtClean="0"/>
                        <a:t>(field experiment)</a:t>
                      </a:r>
                    </a:p>
                  </a:txBody>
                  <a:tcPr/>
                </a:tc>
                <a:tc>
                  <a:txBody>
                    <a:bodyPr/>
                    <a:lstStyle/>
                    <a:p>
                      <a:endParaRPr lang="en-US"/>
                    </a:p>
                  </a:txBody>
                  <a:tcPr/>
                </a:tc>
                <a:tc>
                  <a:txBody>
                    <a:bodyPr/>
                    <a:lstStyle/>
                    <a:p>
                      <a:pPr>
                        <a:lnSpc>
                          <a:spcPct val="100000"/>
                        </a:lnSpc>
                        <a:spcBef>
                          <a:spcPts val="0"/>
                        </a:spcBef>
                        <a:spcAft>
                          <a:spcPts val="0"/>
                        </a:spcAft>
                      </a:pPr>
                      <a:r>
                        <a:rPr lang="en-US" sz="1400" dirty="0" smtClean="0">
                          <a:effectLst/>
                          <a:latin typeface="+mn-lt"/>
                          <a:ea typeface="ＭＳ 明朝"/>
                        </a:rPr>
                        <a:t>Positive for females who had both scholarships and services</a:t>
                      </a:r>
                      <a:endParaRPr lang="en-US" sz="1400" dirty="0">
                        <a:latin typeface="+mn-lt"/>
                      </a:endParaRPr>
                    </a:p>
                  </a:txBody>
                  <a:tcPr/>
                </a:tc>
                <a:tc>
                  <a:txBody>
                    <a:bodyPr/>
                    <a:lstStyle/>
                    <a:p>
                      <a:pPr>
                        <a:lnSpc>
                          <a:spcPct val="100000"/>
                        </a:lnSpc>
                        <a:spcBef>
                          <a:spcPts val="0"/>
                        </a:spcBef>
                        <a:spcAft>
                          <a:spcPts val="0"/>
                        </a:spcAft>
                      </a:pPr>
                      <a:r>
                        <a:rPr lang="en-US" sz="1400" dirty="0" smtClean="0">
                          <a:effectLst/>
                          <a:latin typeface="+mn-lt"/>
                          <a:ea typeface="ＭＳ 明朝"/>
                        </a:rPr>
                        <a:t>Positive for females</a:t>
                      </a:r>
                      <a:endParaRPr lang="en-US" sz="1400" dirty="0">
                        <a:latin typeface="+mn-lt"/>
                      </a:endParaRPr>
                    </a:p>
                  </a:txBody>
                  <a:tcPr/>
                </a:tc>
                <a:tc>
                  <a:txBody>
                    <a:bodyPr/>
                    <a:lstStyle/>
                    <a:p>
                      <a:endParaRPr lang="en-US"/>
                    </a:p>
                  </a:txBody>
                  <a:tcPr/>
                </a:tc>
              </a:tr>
              <a:tr h="558800">
                <a:tc>
                  <a:txBody>
                    <a:bodyPr/>
                    <a:lstStyle/>
                    <a:p>
                      <a:r>
                        <a:rPr lang="en-US" dirty="0" err="1" smtClean="0"/>
                        <a:t>Dynarski</a:t>
                      </a:r>
                      <a:endParaRPr lang="en-US" dirty="0" smtClean="0"/>
                    </a:p>
                    <a:p>
                      <a:r>
                        <a:rPr lang="en-US" dirty="0" smtClean="0"/>
                        <a:t>(regression)</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58800">
                <a:tc>
                  <a:txBody>
                    <a:bodyPr/>
                    <a:lstStyle/>
                    <a:p>
                      <a:r>
                        <a:rPr lang="en-US" dirty="0" smtClean="0"/>
                        <a:t>Hughes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58800">
                <a:tc>
                  <a:txBody>
                    <a:bodyPr/>
                    <a:lstStyle/>
                    <a:p>
                      <a:r>
                        <a:rPr lang="en-US" dirty="0" err="1" smtClean="0"/>
                        <a:t>Slavin</a:t>
                      </a:r>
                      <a:endParaRPr lang="en-US" dirty="0" smtClean="0"/>
                    </a:p>
                    <a:p>
                      <a:r>
                        <a:rPr lang="en-US" dirty="0" smtClean="0"/>
                        <a:t>(</a:t>
                      </a:r>
                      <a:r>
                        <a:rPr lang="en-US" dirty="0" err="1" smtClean="0"/>
                        <a:t>qual</a:t>
                      </a:r>
                      <a:r>
                        <a:rPr lang="en-US" dirty="0" smtClean="0"/>
                        <a:t> review)</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58800">
                <a:tc>
                  <a:txBody>
                    <a:bodyPr/>
                    <a:lstStyle/>
                    <a:p>
                      <a:r>
                        <a:rPr lang="en-US" dirty="0" smtClean="0"/>
                        <a:t>Winters &amp; Smith </a:t>
                      </a:r>
                      <a:r>
                        <a:rPr lang="en-US" sz="1100" dirty="0" smtClean="0"/>
                        <a:t>(stats analysis)</a:t>
                      </a:r>
                      <a:endParaRPr lang="en-US" sz="1100"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58800">
                <a:tc>
                  <a:txBody>
                    <a:bodyPr/>
                    <a:lstStyle/>
                    <a:p>
                      <a:r>
                        <a:rPr lang="en-US" dirty="0" smtClean="0"/>
                        <a:t>Slater </a:t>
                      </a:r>
                      <a:r>
                        <a:rPr lang="en-US" sz="1100" dirty="0" smtClean="0"/>
                        <a:t>(stats analysis)</a:t>
                      </a:r>
                      <a:endParaRPr lang="en-US" sz="1100"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558800">
                <a:tc>
                  <a:txBody>
                    <a:bodyPr/>
                    <a:lstStyle/>
                    <a:p>
                      <a:r>
                        <a:rPr lang="en-US" sz="2000" dirty="0" smtClean="0"/>
                        <a:t>Miller</a:t>
                      </a:r>
                      <a:endParaRPr lang="en-US" sz="1200" dirty="0" smtClean="0"/>
                    </a:p>
                    <a:p>
                      <a:r>
                        <a:rPr lang="en-US" sz="1200" dirty="0" smtClean="0"/>
                        <a:t>(quasi-experiment)</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8837955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16416319"/>
              </p:ext>
            </p:extLst>
          </p:nvPr>
        </p:nvGraphicFramePr>
        <p:xfrm>
          <a:off x="457200" y="304800"/>
          <a:ext cx="8153400" cy="5760720"/>
        </p:xfrm>
        <a:graphic>
          <a:graphicData uri="http://schemas.openxmlformats.org/drawingml/2006/table">
            <a:tbl>
              <a:tblPr firstRow="1" bandRow="1">
                <a:tableStyleId>{5C22544A-7EE6-4342-B048-85BDC9FD1C3A}</a:tableStyleId>
              </a:tblPr>
              <a:tblGrid>
                <a:gridCol w="1630680"/>
                <a:gridCol w="1493520"/>
                <a:gridCol w="1767840"/>
                <a:gridCol w="1965960"/>
                <a:gridCol w="1295400"/>
              </a:tblGrid>
              <a:tr h="558800">
                <a:tc>
                  <a:txBody>
                    <a:bodyPr/>
                    <a:lstStyle/>
                    <a:p>
                      <a:r>
                        <a:rPr lang="en-US" sz="1200" dirty="0" smtClean="0">
                          <a:effectLst/>
                          <a:latin typeface="+mj-lt"/>
                          <a:ea typeface="ＭＳ 明朝"/>
                        </a:rPr>
                        <a:t>Extract </a:t>
                      </a:r>
                      <a:endParaRPr lang="en-US" sz="1200" dirty="0">
                        <a:latin typeface="+mj-lt"/>
                      </a:endParaRPr>
                    </a:p>
                  </a:txBody>
                  <a:tcPr/>
                </a:tc>
                <a:tc>
                  <a:txBody>
                    <a:bodyPr/>
                    <a:lstStyle/>
                    <a:p>
                      <a:r>
                        <a:rPr lang="en-US" sz="1200" dirty="0" smtClean="0">
                          <a:latin typeface="+mj-lt"/>
                        </a:rPr>
                        <a:t>Attendance/</a:t>
                      </a:r>
                    </a:p>
                    <a:p>
                      <a:r>
                        <a:rPr lang="en-US" sz="1200" dirty="0" smtClean="0">
                          <a:latin typeface="+mj-lt"/>
                        </a:rPr>
                        <a:t>commitment</a:t>
                      </a:r>
                    </a:p>
                  </a:txBody>
                  <a:tcPr/>
                </a:tc>
                <a:tc>
                  <a:txBody>
                    <a:bodyPr/>
                    <a:lstStyle/>
                    <a:p>
                      <a:r>
                        <a:rPr lang="en-US" sz="1200" dirty="0" smtClean="0">
                          <a:latin typeface="+mj-lt"/>
                        </a:rPr>
                        <a:t>Degree completion/staying in college</a:t>
                      </a:r>
                      <a:endParaRPr lang="en-US" sz="1200" dirty="0">
                        <a:latin typeface="+mj-lt"/>
                      </a:endParaRPr>
                    </a:p>
                  </a:txBody>
                  <a:tcPr/>
                </a:tc>
                <a:tc>
                  <a:txBody>
                    <a:bodyPr/>
                    <a:lstStyle/>
                    <a:p>
                      <a:r>
                        <a:rPr lang="en-US" sz="1200" dirty="0" smtClean="0">
                          <a:latin typeface="+mj-lt"/>
                        </a:rPr>
                        <a:t>Academic performance/</a:t>
                      </a:r>
                    </a:p>
                    <a:p>
                      <a:r>
                        <a:rPr lang="en-US" sz="1200" dirty="0" smtClean="0">
                          <a:latin typeface="+mj-lt"/>
                        </a:rPr>
                        <a:t>achievement/grades</a:t>
                      </a:r>
                    </a:p>
                  </a:txBody>
                  <a:tcPr/>
                </a:tc>
                <a:tc>
                  <a:txBody>
                    <a:bodyPr/>
                    <a:lstStyle/>
                    <a:p>
                      <a:r>
                        <a:rPr lang="en-US" sz="1200" dirty="0" smtClean="0">
                          <a:latin typeface="+mj-lt"/>
                        </a:rPr>
                        <a:t>Effective use of Government resources</a:t>
                      </a:r>
                      <a:endParaRPr lang="en-US" sz="1200" dirty="0">
                        <a:latin typeface="+mj-lt"/>
                      </a:endParaRPr>
                    </a:p>
                  </a:txBody>
                  <a:tcPr/>
                </a:tc>
              </a:tr>
              <a:tr h="558800">
                <a:tc>
                  <a:txBody>
                    <a:bodyPr/>
                    <a:lstStyle/>
                    <a:p>
                      <a:r>
                        <a:rPr lang="en-US" dirty="0" smtClean="0"/>
                        <a:t>Yang (survey)</a:t>
                      </a:r>
                      <a:endParaRPr lang="en-US" dirty="0"/>
                    </a:p>
                  </a:txBody>
                  <a:tcPr/>
                </a:tc>
                <a:tc>
                  <a:txBody>
                    <a:bodyPr/>
                    <a:lstStyle/>
                    <a:p>
                      <a:endParaRPr lang="en-US"/>
                    </a:p>
                  </a:txBody>
                  <a:tcPr/>
                </a:tc>
                <a:tc>
                  <a:txBody>
                    <a:bodyPr/>
                    <a:lstStyle/>
                    <a:p>
                      <a:pPr>
                        <a:lnSpc>
                          <a:spcPct val="100000"/>
                        </a:lnSpc>
                        <a:spcBef>
                          <a:spcPts val="0"/>
                        </a:spcBef>
                        <a:spcAft>
                          <a:spcPts val="0"/>
                        </a:spcAft>
                      </a:pPr>
                      <a:r>
                        <a:rPr lang="en-US" sz="1400" dirty="0" smtClean="0">
                          <a:effectLst/>
                          <a:latin typeface="+mn-lt"/>
                          <a:ea typeface="ＭＳ 明朝"/>
                        </a:rPr>
                        <a:t>Positive for undergrads and grads</a:t>
                      </a:r>
                      <a:endParaRPr lang="en-US" sz="1400" dirty="0">
                        <a:latin typeface="+mn-lt"/>
                      </a:endParaRPr>
                    </a:p>
                  </a:txBody>
                  <a:tcPr/>
                </a:tc>
                <a:tc>
                  <a:txBody>
                    <a:bodyPr/>
                    <a:lstStyle/>
                    <a:p>
                      <a:pPr marL="0" marR="0" algn="l">
                        <a:lnSpc>
                          <a:spcPct val="100000"/>
                        </a:lnSpc>
                        <a:spcBef>
                          <a:spcPts val="0"/>
                        </a:spcBef>
                        <a:spcAft>
                          <a:spcPts val="0"/>
                        </a:spcAft>
                      </a:pPr>
                      <a:r>
                        <a:rPr lang="en-US" sz="1400" dirty="0" smtClean="0">
                          <a:effectLst/>
                          <a:latin typeface="+mn-lt"/>
                          <a:ea typeface="ＭＳ 明朝"/>
                          <a:cs typeface="Times New Roman"/>
                        </a:rPr>
                        <a:t>Positive for undergrads</a:t>
                      </a:r>
                    </a:p>
                    <a:p>
                      <a:pPr marL="0" marR="0" algn="l">
                        <a:lnSpc>
                          <a:spcPct val="100000"/>
                        </a:lnSpc>
                        <a:spcBef>
                          <a:spcPts val="0"/>
                        </a:spcBef>
                        <a:spcAft>
                          <a:spcPts val="0"/>
                        </a:spcAft>
                      </a:pPr>
                      <a:r>
                        <a:rPr lang="en-US" sz="1400" dirty="0" smtClean="0">
                          <a:effectLst/>
                          <a:latin typeface="+mn-lt"/>
                          <a:ea typeface="ＭＳ 明朝"/>
                          <a:cs typeface="Times New Roman"/>
                        </a:rPr>
                        <a:t>No effect on grads</a:t>
                      </a:r>
                    </a:p>
                  </a:txBody>
                  <a:tcPr marL="114300" marR="114300" marT="0" marB="0"/>
                </a:tc>
                <a:tc>
                  <a:txBody>
                    <a:bodyPr/>
                    <a:lstStyle/>
                    <a:p>
                      <a:endParaRPr lang="en-US"/>
                    </a:p>
                  </a:txBody>
                  <a:tcPr/>
                </a:tc>
              </a:tr>
              <a:tr h="558800">
                <a:tc>
                  <a:txBody>
                    <a:bodyPr/>
                    <a:lstStyle/>
                    <a:p>
                      <a:r>
                        <a:rPr lang="en-US" dirty="0" smtClean="0"/>
                        <a:t>Lang </a:t>
                      </a:r>
                    </a:p>
                    <a:p>
                      <a:r>
                        <a:rPr lang="en-US" sz="1400" dirty="0" smtClean="0"/>
                        <a:t>(field experiment)</a:t>
                      </a:r>
                    </a:p>
                  </a:txBody>
                  <a:tcPr/>
                </a:tc>
                <a:tc>
                  <a:txBody>
                    <a:bodyPr/>
                    <a:lstStyle/>
                    <a:p>
                      <a:endParaRPr lang="en-US"/>
                    </a:p>
                  </a:txBody>
                  <a:tcPr/>
                </a:tc>
                <a:tc>
                  <a:txBody>
                    <a:bodyPr/>
                    <a:lstStyle/>
                    <a:p>
                      <a:pPr>
                        <a:lnSpc>
                          <a:spcPct val="100000"/>
                        </a:lnSpc>
                        <a:spcBef>
                          <a:spcPts val="0"/>
                        </a:spcBef>
                        <a:spcAft>
                          <a:spcPts val="0"/>
                        </a:spcAft>
                      </a:pPr>
                      <a:r>
                        <a:rPr lang="en-US" sz="1400" dirty="0" smtClean="0">
                          <a:effectLst/>
                          <a:latin typeface="+mn-lt"/>
                          <a:ea typeface="ＭＳ 明朝"/>
                        </a:rPr>
                        <a:t>Positive for females who had both scholarships and services</a:t>
                      </a:r>
                      <a:endParaRPr lang="en-US" sz="1400" dirty="0">
                        <a:latin typeface="+mn-lt"/>
                      </a:endParaRPr>
                    </a:p>
                  </a:txBody>
                  <a:tcPr/>
                </a:tc>
                <a:tc>
                  <a:txBody>
                    <a:bodyPr/>
                    <a:lstStyle/>
                    <a:p>
                      <a:pPr>
                        <a:lnSpc>
                          <a:spcPct val="100000"/>
                        </a:lnSpc>
                        <a:spcBef>
                          <a:spcPts val="0"/>
                        </a:spcBef>
                        <a:spcAft>
                          <a:spcPts val="0"/>
                        </a:spcAft>
                      </a:pPr>
                      <a:r>
                        <a:rPr lang="en-US" sz="1400" dirty="0" smtClean="0">
                          <a:effectLst/>
                          <a:latin typeface="+mn-lt"/>
                          <a:ea typeface="ＭＳ 明朝"/>
                        </a:rPr>
                        <a:t>Positive for females</a:t>
                      </a:r>
                      <a:endParaRPr lang="en-US" sz="1400" dirty="0">
                        <a:latin typeface="+mn-lt"/>
                      </a:endParaRPr>
                    </a:p>
                  </a:txBody>
                  <a:tcPr/>
                </a:tc>
                <a:tc>
                  <a:txBody>
                    <a:bodyPr/>
                    <a:lstStyle/>
                    <a:p>
                      <a:endParaRPr lang="en-US"/>
                    </a:p>
                  </a:txBody>
                  <a:tcPr/>
                </a:tc>
              </a:tr>
              <a:tr h="558800">
                <a:tc>
                  <a:txBody>
                    <a:bodyPr/>
                    <a:lstStyle/>
                    <a:p>
                      <a:r>
                        <a:rPr lang="en-US" dirty="0" err="1" smtClean="0"/>
                        <a:t>Dynarski</a:t>
                      </a:r>
                      <a:endParaRPr lang="en-US" dirty="0" smtClean="0"/>
                    </a:p>
                    <a:p>
                      <a:r>
                        <a:rPr lang="en-US" dirty="0" smtClean="0"/>
                        <a:t>(regression)</a:t>
                      </a:r>
                    </a:p>
                  </a:txBody>
                  <a:tcPr/>
                </a:tc>
                <a:tc>
                  <a:txBody>
                    <a:bodyPr/>
                    <a:lstStyle/>
                    <a:p>
                      <a:endParaRPr lang="en-US"/>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a:t>
                      </a:r>
                      <a:endParaRPr lang="en-US" sz="1400" kern="1200" dirty="0">
                        <a:solidFill>
                          <a:schemeClr val="dk1"/>
                        </a:solidFill>
                        <a:latin typeface="+mn-lt"/>
                        <a:ea typeface="+mn-ea"/>
                        <a:cs typeface="+mn-cs"/>
                      </a:endParaRPr>
                    </a:p>
                  </a:txBody>
                  <a:tcPr/>
                </a:tc>
                <a:tc>
                  <a:txBody>
                    <a:bodyPr/>
                    <a:lstStyle/>
                    <a:p>
                      <a:endParaRPr lang="en-US"/>
                    </a:p>
                  </a:txBody>
                  <a:tcPr/>
                </a:tc>
              </a:tr>
              <a:tr h="558800">
                <a:tc>
                  <a:txBody>
                    <a:bodyPr/>
                    <a:lstStyle/>
                    <a:p>
                      <a:r>
                        <a:rPr lang="en-US" dirty="0" smtClean="0"/>
                        <a:t>Hughes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58800">
                <a:tc>
                  <a:txBody>
                    <a:bodyPr/>
                    <a:lstStyle/>
                    <a:p>
                      <a:r>
                        <a:rPr lang="en-US" dirty="0" err="1" smtClean="0"/>
                        <a:t>Slavin</a:t>
                      </a:r>
                      <a:endParaRPr lang="en-US" dirty="0" smtClean="0"/>
                    </a:p>
                    <a:p>
                      <a:r>
                        <a:rPr lang="en-US" dirty="0" smtClean="0"/>
                        <a:t>(</a:t>
                      </a:r>
                      <a:r>
                        <a:rPr lang="en-US" dirty="0" err="1" smtClean="0"/>
                        <a:t>qual</a:t>
                      </a:r>
                      <a:r>
                        <a:rPr lang="en-US" dirty="0" smtClean="0"/>
                        <a:t> review)</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58800">
                <a:tc>
                  <a:txBody>
                    <a:bodyPr/>
                    <a:lstStyle/>
                    <a:p>
                      <a:r>
                        <a:rPr lang="en-US" dirty="0" smtClean="0"/>
                        <a:t>Winters &amp; Smith </a:t>
                      </a:r>
                      <a:r>
                        <a:rPr lang="en-US" sz="1100" dirty="0" smtClean="0"/>
                        <a:t>(stats analysis)</a:t>
                      </a:r>
                      <a:endParaRPr lang="en-US" sz="1100"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58800">
                <a:tc>
                  <a:txBody>
                    <a:bodyPr/>
                    <a:lstStyle/>
                    <a:p>
                      <a:r>
                        <a:rPr lang="en-US" dirty="0" smtClean="0"/>
                        <a:t>Slater </a:t>
                      </a:r>
                      <a:r>
                        <a:rPr lang="en-US" sz="1100" dirty="0" smtClean="0"/>
                        <a:t>(stats analysis)</a:t>
                      </a:r>
                      <a:endParaRPr lang="en-US" sz="1100"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558800">
                <a:tc>
                  <a:txBody>
                    <a:bodyPr/>
                    <a:lstStyle/>
                    <a:p>
                      <a:r>
                        <a:rPr lang="en-US" sz="2000" dirty="0" smtClean="0"/>
                        <a:t>Miller</a:t>
                      </a:r>
                      <a:endParaRPr lang="en-US" sz="1200" dirty="0" smtClean="0"/>
                    </a:p>
                    <a:p>
                      <a:r>
                        <a:rPr lang="en-US" sz="1200" dirty="0" smtClean="0"/>
                        <a:t>(quasi-experiment)</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0766924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21123111"/>
              </p:ext>
            </p:extLst>
          </p:nvPr>
        </p:nvGraphicFramePr>
        <p:xfrm>
          <a:off x="457200" y="304800"/>
          <a:ext cx="8153400" cy="5842000"/>
        </p:xfrm>
        <a:graphic>
          <a:graphicData uri="http://schemas.openxmlformats.org/drawingml/2006/table">
            <a:tbl>
              <a:tblPr firstRow="1" bandRow="1">
                <a:tableStyleId>{5C22544A-7EE6-4342-B048-85BDC9FD1C3A}</a:tableStyleId>
              </a:tblPr>
              <a:tblGrid>
                <a:gridCol w="1630680"/>
                <a:gridCol w="1493520"/>
                <a:gridCol w="1767840"/>
                <a:gridCol w="1813560"/>
                <a:gridCol w="1447800"/>
              </a:tblGrid>
              <a:tr h="558800">
                <a:tc>
                  <a:txBody>
                    <a:bodyPr/>
                    <a:lstStyle/>
                    <a:p>
                      <a:r>
                        <a:rPr lang="en-US" sz="1200" dirty="0" smtClean="0">
                          <a:effectLst/>
                          <a:latin typeface="+mj-lt"/>
                          <a:ea typeface="ＭＳ 明朝"/>
                        </a:rPr>
                        <a:t>Extract </a:t>
                      </a:r>
                      <a:endParaRPr lang="en-US" sz="1200" dirty="0">
                        <a:latin typeface="+mj-lt"/>
                      </a:endParaRPr>
                    </a:p>
                  </a:txBody>
                  <a:tcPr/>
                </a:tc>
                <a:tc>
                  <a:txBody>
                    <a:bodyPr/>
                    <a:lstStyle/>
                    <a:p>
                      <a:r>
                        <a:rPr lang="en-US" sz="1200" dirty="0" smtClean="0">
                          <a:latin typeface="+mj-lt"/>
                        </a:rPr>
                        <a:t>Attendance/</a:t>
                      </a:r>
                    </a:p>
                    <a:p>
                      <a:r>
                        <a:rPr lang="en-US" sz="1200" dirty="0" smtClean="0">
                          <a:latin typeface="+mj-lt"/>
                        </a:rPr>
                        <a:t>commitment</a:t>
                      </a:r>
                    </a:p>
                  </a:txBody>
                  <a:tcPr/>
                </a:tc>
                <a:tc>
                  <a:txBody>
                    <a:bodyPr/>
                    <a:lstStyle/>
                    <a:p>
                      <a:r>
                        <a:rPr lang="en-US" sz="1200" dirty="0" smtClean="0">
                          <a:latin typeface="+mj-lt"/>
                        </a:rPr>
                        <a:t>Degree completion/staying in college</a:t>
                      </a:r>
                      <a:endParaRPr lang="en-US" sz="1200" dirty="0">
                        <a:latin typeface="+mj-lt"/>
                      </a:endParaRPr>
                    </a:p>
                  </a:txBody>
                  <a:tcPr/>
                </a:tc>
                <a:tc>
                  <a:txBody>
                    <a:bodyPr/>
                    <a:lstStyle/>
                    <a:p>
                      <a:r>
                        <a:rPr lang="en-US" sz="1200" dirty="0" smtClean="0">
                          <a:latin typeface="+mj-lt"/>
                        </a:rPr>
                        <a:t>Academic performance/</a:t>
                      </a:r>
                    </a:p>
                    <a:p>
                      <a:r>
                        <a:rPr lang="en-US" sz="1200" dirty="0" smtClean="0">
                          <a:latin typeface="+mj-lt"/>
                        </a:rPr>
                        <a:t>achievement/grades</a:t>
                      </a:r>
                    </a:p>
                  </a:txBody>
                  <a:tcPr/>
                </a:tc>
                <a:tc>
                  <a:txBody>
                    <a:bodyPr/>
                    <a:lstStyle/>
                    <a:p>
                      <a:r>
                        <a:rPr lang="en-US" sz="1200" dirty="0" smtClean="0">
                          <a:latin typeface="+mj-lt"/>
                        </a:rPr>
                        <a:t>Effective use of Government resources</a:t>
                      </a:r>
                      <a:endParaRPr lang="en-US" sz="1200" dirty="0">
                        <a:latin typeface="+mj-lt"/>
                      </a:endParaRPr>
                    </a:p>
                  </a:txBody>
                  <a:tcPr/>
                </a:tc>
              </a:tr>
              <a:tr h="558800">
                <a:tc>
                  <a:txBody>
                    <a:bodyPr/>
                    <a:lstStyle/>
                    <a:p>
                      <a:r>
                        <a:rPr lang="en-US" dirty="0" smtClean="0"/>
                        <a:t>Yang (survey)</a:t>
                      </a:r>
                      <a:endParaRPr lang="en-US" dirty="0"/>
                    </a:p>
                  </a:txBody>
                  <a:tcPr/>
                </a:tc>
                <a:tc>
                  <a:txBody>
                    <a:bodyPr/>
                    <a:lstStyle/>
                    <a:p>
                      <a:endParaRPr lang="en-US"/>
                    </a:p>
                  </a:txBody>
                  <a:tcPr/>
                </a:tc>
                <a:tc>
                  <a:txBody>
                    <a:bodyPr/>
                    <a:lstStyle/>
                    <a:p>
                      <a:pPr>
                        <a:lnSpc>
                          <a:spcPct val="100000"/>
                        </a:lnSpc>
                        <a:spcBef>
                          <a:spcPts val="0"/>
                        </a:spcBef>
                        <a:spcAft>
                          <a:spcPts val="0"/>
                        </a:spcAft>
                      </a:pPr>
                      <a:r>
                        <a:rPr lang="en-US" sz="1400" dirty="0" smtClean="0">
                          <a:effectLst/>
                          <a:latin typeface="+mn-lt"/>
                          <a:ea typeface="ＭＳ 明朝"/>
                        </a:rPr>
                        <a:t>Positive for undergrads and grads</a:t>
                      </a:r>
                      <a:endParaRPr lang="en-US" sz="1400" dirty="0">
                        <a:latin typeface="+mn-lt"/>
                      </a:endParaRPr>
                    </a:p>
                  </a:txBody>
                  <a:tcPr/>
                </a:tc>
                <a:tc>
                  <a:txBody>
                    <a:bodyPr/>
                    <a:lstStyle/>
                    <a:p>
                      <a:pPr marL="0" marR="0" algn="l">
                        <a:lnSpc>
                          <a:spcPct val="100000"/>
                        </a:lnSpc>
                        <a:spcBef>
                          <a:spcPts val="0"/>
                        </a:spcBef>
                        <a:spcAft>
                          <a:spcPts val="0"/>
                        </a:spcAft>
                      </a:pPr>
                      <a:r>
                        <a:rPr lang="en-US" sz="1400" dirty="0" smtClean="0">
                          <a:effectLst/>
                          <a:latin typeface="+mn-lt"/>
                          <a:ea typeface="ＭＳ 明朝"/>
                          <a:cs typeface="Times New Roman"/>
                        </a:rPr>
                        <a:t>Positive for undergrads</a:t>
                      </a:r>
                    </a:p>
                    <a:p>
                      <a:pPr marL="0" marR="0" algn="l">
                        <a:lnSpc>
                          <a:spcPct val="100000"/>
                        </a:lnSpc>
                        <a:spcBef>
                          <a:spcPts val="0"/>
                        </a:spcBef>
                        <a:spcAft>
                          <a:spcPts val="0"/>
                        </a:spcAft>
                      </a:pPr>
                      <a:r>
                        <a:rPr lang="en-US" sz="1400" dirty="0" smtClean="0">
                          <a:effectLst/>
                          <a:latin typeface="+mn-lt"/>
                          <a:ea typeface="ＭＳ 明朝"/>
                          <a:cs typeface="Times New Roman"/>
                        </a:rPr>
                        <a:t>No effect on grads</a:t>
                      </a:r>
                    </a:p>
                  </a:txBody>
                  <a:tcPr marL="114300" marR="114300" marT="0" marB="0"/>
                </a:tc>
                <a:tc>
                  <a:txBody>
                    <a:bodyPr/>
                    <a:lstStyle/>
                    <a:p>
                      <a:endParaRPr lang="en-US"/>
                    </a:p>
                  </a:txBody>
                  <a:tcPr/>
                </a:tc>
              </a:tr>
              <a:tr h="558800">
                <a:tc>
                  <a:txBody>
                    <a:bodyPr/>
                    <a:lstStyle/>
                    <a:p>
                      <a:r>
                        <a:rPr lang="en-US" dirty="0" smtClean="0"/>
                        <a:t>Lang </a:t>
                      </a:r>
                    </a:p>
                    <a:p>
                      <a:r>
                        <a:rPr lang="en-US" sz="1400" dirty="0" smtClean="0"/>
                        <a:t>(field experiment)</a:t>
                      </a:r>
                    </a:p>
                  </a:txBody>
                  <a:tcPr/>
                </a:tc>
                <a:tc>
                  <a:txBody>
                    <a:bodyPr/>
                    <a:lstStyle/>
                    <a:p>
                      <a:endParaRPr lang="en-US"/>
                    </a:p>
                  </a:txBody>
                  <a:tcPr/>
                </a:tc>
                <a:tc>
                  <a:txBody>
                    <a:bodyPr/>
                    <a:lstStyle/>
                    <a:p>
                      <a:pPr>
                        <a:lnSpc>
                          <a:spcPct val="100000"/>
                        </a:lnSpc>
                        <a:spcBef>
                          <a:spcPts val="0"/>
                        </a:spcBef>
                        <a:spcAft>
                          <a:spcPts val="0"/>
                        </a:spcAft>
                      </a:pPr>
                      <a:r>
                        <a:rPr lang="en-US" sz="1400" dirty="0" smtClean="0">
                          <a:effectLst/>
                          <a:latin typeface="+mn-lt"/>
                          <a:ea typeface="ＭＳ 明朝"/>
                        </a:rPr>
                        <a:t>Positive for females who had both scholarships and services</a:t>
                      </a:r>
                      <a:endParaRPr lang="en-US" sz="1400" dirty="0">
                        <a:latin typeface="+mn-lt"/>
                      </a:endParaRPr>
                    </a:p>
                  </a:txBody>
                  <a:tcPr/>
                </a:tc>
                <a:tc>
                  <a:txBody>
                    <a:bodyPr/>
                    <a:lstStyle/>
                    <a:p>
                      <a:pPr>
                        <a:lnSpc>
                          <a:spcPct val="100000"/>
                        </a:lnSpc>
                        <a:spcBef>
                          <a:spcPts val="0"/>
                        </a:spcBef>
                        <a:spcAft>
                          <a:spcPts val="0"/>
                        </a:spcAft>
                      </a:pPr>
                      <a:r>
                        <a:rPr lang="en-US" sz="1400" dirty="0" smtClean="0">
                          <a:effectLst/>
                          <a:latin typeface="+mn-lt"/>
                          <a:ea typeface="ＭＳ 明朝"/>
                        </a:rPr>
                        <a:t>Positive for females</a:t>
                      </a:r>
                      <a:endParaRPr lang="en-US" sz="1400" dirty="0">
                        <a:latin typeface="+mn-lt"/>
                      </a:endParaRPr>
                    </a:p>
                  </a:txBody>
                  <a:tcPr/>
                </a:tc>
                <a:tc>
                  <a:txBody>
                    <a:bodyPr/>
                    <a:lstStyle/>
                    <a:p>
                      <a:endParaRPr lang="en-US"/>
                    </a:p>
                  </a:txBody>
                  <a:tcPr/>
                </a:tc>
              </a:tr>
              <a:tr h="558800">
                <a:tc>
                  <a:txBody>
                    <a:bodyPr/>
                    <a:lstStyle/>
                    <a:p>
                      <a:r>
                        <a:rPr lang="en-US" dirty="0" err="1" smtClean="0"/>
                        <a:t>Dynarski</a:t>
                      </a:r>
                      <a:endParaRPr lang="en-US" dirty="0" smtClean="0"/>
                    </a:p>
                    <a:p>
                      <a:r>
                        <a:rPr lang="en-US" dirty="0" smtClean="0"/>
                        <a:t>(regression)</a:t>
                      </a:r>
                    </a:p>
                  </a:txBody>
                  <a:tcPr/>
                </a:tc>
                <a:tc>
                  <a:txBody>
                    <a:bodyPr/>
                    <a:lstStyle/>
                    <a:p>
                      <a:endParaRPr lang="en-US"/>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a:t>
                      </a:r>
                      <a:endParaRPr lang="en-US" sz="1400" kern="1200" dirty="0">
                        <a:solidFill>
                          <a:schemeClr val="dk1"/>
                        </a:solidFill>
                        <a:latin typeface="+mn-lt"/>
                        <a:ea typeface="+mn-ea"/>
                        <a:cs typeface="+mn-cs"/>
                      </a:endParaRPr>
                    </a:p>
                  </a:txBody>
                  <a:tcPr/>
                </a:tc>
                <a:tc>
                  <a:txBody>
                    <a:bodyPr/>
                    <a:lstStyle/>
                    <a:p>
                      <a:endParaRPr lang="en-US"/>
                    </a:p>
                  </a:txBody>
                  <a:tcPr/>
                </a:tc>
              </a:tr>
              <a:tr h="558800">
                <a:tc>
                  <a:txBody>
                    <a:bodyPr/>
                    <a:lstStyle/>
                    <a:p>
                      <a:r>
                        <a:rPr lang="en-US" dirty="0" smtClean="0"/>
                        <a:t>Hughes</a:t>
                      </a:r>
                      <a:endParaRPr lang="en-US" dirty="0"/>
                    </a:p>
                  </a:txBody>
                  <a:tcPr/>
                </a:tc>
                <a:tc>
                  <a:txBody>
                    <a:bodyPr/>
                    <a:lstStyle/>
                    <a:p>
                      <a:endParaRPr lang="en-US" dirty="0"/>
                    </a:p>
                  </a:txBody>
                  <a:tcPr>
                    <a:solidFill>
                      <a:schemeClr val="bg1">
                        <a:lumMod val="65000"/>
                      </a:schemeClr>
                    </a:solidFill>
                  </a:tcPr>
                </a:tc>
                <a:tc>
                  <a:txBody>
                    <a:bodyPr/>
                    <a:lstStyle/>
                    <a:p>
                      <a:endParaRPr lang="en-US" dirty="0"/>
                    </a:p>
                  </a:txBody>
                  <a:tcPr>
                    <a:solidFill>
                      <a:schemeClr val="bg1">
                        <a:lumMod val="65000"/>
                      </a:schemeClr>
                    </a:solidFill>
                  </a:tcPr>
                </a:tc>
                <a:tc>
                  <a:txBody>
                    <a:bodyPr/>
                    <a:lstStyle/>
                    <a:p>
                      <a:endParaRPr lang="en-US" dirty="0"/>
                    </a:p>
                  </a:txBody>
                  <a:tcPr>
                    <a:solidFill>
                      <a:schemeClr val="bg1">
                        <a:lumMod val="65000"/>
                      </a:schemeClr>
                    </a:solidFill>
                  </a:tcPr>
                </a:tc>
                <a:tc>
                  <a:txBody>
                    <a:bodyPr/>
                    <a:lstStyle/>
                    <a:p>
                      <a:endParaRPr lang="en-US" dirty="0"/>
                    </a:p>
                  </a:txBody>
                  <a:tcPr>
                    <a:solidFill>
                      <a:schemeClr val="bg1">
                        <a:lumMod val="65000"/>
                      </a:schemeClr>
                    </a:solidFill>
                  </a:tcPr>
                </a:tc>
              </a:tr>
              <a:tr h="558800">
                <a:tc>
                  <a:txBody>
                    <a:bodyPr/>
                    <a:lstStyle/>
                    <a:p>
                      <a:r>
                        <a:rPr lang="en-US" dirty="0" err="1" smtClean="0"/>
                        <a:t>Slavin</a:t>
                      </a:r>
                      <a:endParaRPr lang="en-US" dirty="0" smtClean="0"/>
                    </a:p>
                    <a:p>
                      <a:r>
                        <a:rPr lang="en-US" dirty="0" smtClean="0"/>
                        <a:t>(</a:t>
                      </a:r>
                      <a:r>
                        <a:rPr lang="en-US" dirty="0" err="1" smtClean="0"/>
                        <a:t>qual</a:t>
                      </a:r>
                      <a:r>
                        <a:rPr lang="en-US" dirty="0" smtClean="0"/>
                        <a:t> review)</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58800">
                <a:tc>
                  <a:txBody>
                    <a:bodyPr/>
                    <a:lstStyle/>
                    <a:p>
                      <a:r>
                        <a:rPr lang="en-US" dirty="0" smtClean="0"/>
                        <a:t>Winters &amp; Smith </a:t>
                      </a:r>
                      <a:r>
                        <a:rPr lang="en-US" sz="1100" dirty="0" smtClean="0"/>
                        <a:t>(stats analysis)</a:t>
                      </a:r>
                      <a:endParaRPr lang="en-US" sz="1100"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58800">
                <a:tc>
                  <a:txBody>
                    <a:bodyPr/>
                    <a:lstStyle/>
                    <a:p>
                      <a:r>
                        <a:rPr lang="en-US" dirty="0" smtClean="0"/>
                        <a:t>Slater </a:t>
                      </a:r>
                      <a:r>
                        <a:rPr lang="en-US" sz="1100" dirty="0" smtClean="0"/>
                        <a:t>(stats analysis)</a:t>
                      </a:r>
                      <a:endParaRPr lang="en-US" sz="1100"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558800">
                <a:tc>
                  <a:txBody>
                    <a:bodyPr/>
                    <a:lstStyle/>
                    <a:p>
                      <a:r>
                        <a:rPr lang="en-US" sz="2000" dirty="0" smtClean="0"/>
                        <a:t>Miller</a:t>
                      </a:r>
                      <a:endParaRPr lang="en-US" sz="1200" dirty="0" smtClean="0"/>
                    </a:p>
                    <a:p>
                      <a:r>
                        <a:rPr lang="en-US" sz="1200" dirty="0" smtClean="0"/>
                        <a:t>(quasi-experiment)</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6807628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69321010"/>
              </p:ext>
            </p:extLst>
          </p:nvPr>
        </p:nvGraphicFramePr>
        <p:xfrm>
          <a:off x="457200" y="304800"/>
          <a:ext cx="8153400" cy="5842000"/>
        </p:xfrm>
        <a:graphic>
          <a:graphicData uri="http://schemas.openxmlformats.org/drawingml/2006/table">
            <a:tbl>
              <a:tblPr firstRow="1" bandRow="1">
                <a:tableStyleId>{5C22544A-7EE6-4342-B048-85BDC9FD1C3A}</a:tableStyleId>
              </a:tblPr>
              <a:tblGrid>
                <a:gridCol w="1630680"/>
                <a:gridCol w="1493520"/>
                <a:gridCol w="1767840"/>
                <a:gridCol w="1813560"/>
                <a:gridCol w="1447800"/>
              </a:tblGrid>
              <a:tr h="558800">
                <a:tc>
                  <a:txBody>
                    <a:bodyPr/>
                    <a:lstStyle/>
                    <a:p>
                      <a:r>
                        <a:rPr lang="en-US" sz="1200" dirty="0" smtClean="0">
                          <a:effectLst/>
                          <a:latin typeface="+mj-lt"/>
                          <a:ea typeface="ＭＳ 明朝"/>
                        </a:rPr>
                        <a:t>Extract </a:t>
                      </a:r>
                      <a:endParaRPr lang="en-US" sz="1200" dirty="0">
                        <a:latin typeface="+mj-lt"/>
                      </a:endParaRPr>
                    </a:p>
                  </a:txBody>
                  <a:tcPr/>
                </a:tc>
                <a:tc>
                  <a:txBody>
                    <a:bodyPr/>
                    <a:lstStyle/>
                    <a:p>
                      <a:r>
                        <a:rPr lang="en-US" sz="1200" dirty="0" smtClean="0">
                          <a:latin typeface="+mj-lt"/>
                        </a:rPr>
                        <a:t>Attendance/</a:t>
                      </a:r>
                    </a:p>
                    <a:p>
                      <a:r>
                        <a:rPr lang="en-US" sz="1200" dirty="0" smtClean="0">
                          <a:latin typeface="+mj-lt"/>
                        </a:rPr>
                        <a:t>commitment</a:t>
                      </a:r>
                    </a:p>
                  </a:txBody>
                  <a:tcPr/>
                </a:tc>
                <a:tc>
                  <a:txBody>
                    <a:bodyPr/>
                    <a:lstStyle/>
                    <a:p>
                      <a:r>
                        <a:rPr lang="en-US" sz="1200" dirty="0" smtClean="0">
                          <a:latin typeface="+mj-lt"/>
                        </a:rPr>
                        <a:t>Degree completion/staying in college</a:t>
                      </a:r>
                      <a:endParaRPr lang="en-US" sz="1200" dirty="0">
                        <a:latin typeface="+mj-lt"/>
                      </a:endParaRPr>
                    </a:p>
                  </a:txBody>
                  <a:tcPr/>
                </a:tc>
                <a:tc>
                  <a:txBody>
                    <a:bodyPr/>
                    <a:lstStyle/>
                    <a:p>
                      <a:r>
                        <a:rPr lang="en-US" sz="1200" dirty="0" smtClean="0">
                          <a:latin typeface="+mj-lt"/>
                        </a:rPr>
                        <a:t>Academic performance/</a:t>
                      </a:r>
                    </a:p>
                    <a:p>
                      <a:r>
                        <a:rPr lang="en-US" sz="1200" dirty="0" smtClean="0">
                          <a:latin typeface="+mj-lt"/>
                        </a:rPr>
                        <a:t>achievement/grades</a:t>
                      </a:r>
                    </a:p>
                  </a:txBody>
                  <a:tcPr/>
                </a:tc>
                <a:tc>
                  <a:txBody>
                    <a:bodyPr/>
                    <a:lstStyle/>
                    <a:p>
                      <a:r>
                        <a:rPr lang="en-US" sz="1200" dirty="0" smtClean="0">
                          <a:latin typeface="+mj-lt"/>
                        </a:rPr>
                        <a:t>Effective use of Government resources</a:t>
                      </a:r>
                      <a:endParaRPr lang="en-US" sz="1200" dirty="0">
                        <a:latin typeface="+mj-lt"/>
                      </a:endParaRPr>
                    </a:p>
                  </a:txBody>
                  <a:tcPr/>
                </a:tc>
              </a:tr>
              <a:tr h="558800">
                <a:tc>
                  <a:txBody>
                    <a:bodyPr/>
                    <a:lstStyle/>
                    <a:p>
                      <a:r>
                        <a:rPr lang="en-US" dirty="0" smtClean="0"/>
                        <a:t>Yang (survey)</a:t>
                      </a:r>
                      <a:endParaRPr lang="en-US" dirty="0"/>
                    </a:p>
                  </a:txBody>
                  <a:tcPr/>
                </a:tc>
                <a:tc>
                  <a:txBody>
                    <a:bodyPr/>
                    <a:lstStyle/>
                    <a:p>
                      <a:endParaRPr lang="en-US"/>
                    </a:p>
                  </a:txBody>
                  <a:tcPr/>
                </a:tc>
                <a:tc>
                  <a:txBody>
                    <a:bodyPr/>
                    <a:lstStyle/>
                    <a:p>
                      <a:pPr>
                        <a:lnSpc>
                          <a:spcPct val="100000"/>
                        </a:lnSpc>
                        <a:spcBef>
                          <a:spcPts val="0"/>
                        </a:spcBef>
                        <a:spcAft>
                          <a:spcPts val="0"/>
                        </a:spcAft>
                      </a:pPr>
                      <a:r>
                        <a:rPr lang="en-US" sz="1400" dirty="0" smtClean="0">
                          <a:effectLst/>
                          <a:latin typeface="+mn-lt"/>
                          <a:ea typeface="ＭＳ 明朝"/>
                        </a:rPr>
                        <a:t>Positive for undergrads and grads</a:t>
                      </a:r>
                      <a:endParaRPr lang="en-US" sz="1400" dirty="0">
                        <a:latin typeface="+mn-lt"/>
                      </a:endParaRPr>
                    </a:p>
                  </a:txBody>
                  <a:tcPr/>
                </a:tc>
                <a:tc>
                  <a:txBody>
                    <a:bodyPr/>
                    <a:lstStyle/>
                    <a:p>
                      <a:pPr marL="0" marR="0" algn="l">
                        <a:lnSpc>
                          <a:spcPct val="100000"/>
                        </a:lnSpc>
                        <a:spcBef>
                          <a:spcPts val="0"/>
                        </a:spcBef>
                        <a:spcAft>
                          <a:spcPts val="0"/>
                        </a:spcAft>
                      </a:pPr>
                      <a:r>
                        <a:rPr lang="en-US" sz="1400" dirty="0" smtClean="0">
                          <a:effectLst/>
                          <a:latin typeface="+mn-lt"/>
                          <a:ea typeface="ＭＳ 明朝"/>
                          <a:cs typeface="Times New Roman"/>
                        </a:rPr>
                        <a:t>Positive for undergrads</a:t>
                      </a:r>
                    </a:p>
                    <a:p>
                      <a:pPr marL="0" marR="0" algn="l">
                        <a:lnSpc>
                          <a:spcPct val="100000"/>
                        </a:lnSpc>
                        <a:spcBef>
                          <a:spcPts val="0"/>
                        </a:spcBef>
                        <a:spcAft>
                          <a:spcPts val="0"/>
                        </a:spcAft>
                      </a:pPr>
                      <a:r>
                        <a:rPr lang="en-US" sz="1400" dirty="0" smtClean="0">
                          <a:effectLst/>
                          <a:latin typeface="+mn-lt"/>
                          <a:ea typeface="ＭＳ 明朝"/>
                          <a:cs typeface="Times New Roman"/>
                        </a:rPr>
                        <a:t>No effect on grads</a:t>
                      </a:r>
                    </a:p>
                  </a:txBody>
                  <a:tcPr marL="114300" marR="114300" marT="0" marB="0"/>
                </a:tc>
                <a:tc>
                  <a:txBody>
                    <a:bodyPr/>
                    <a:lstStyle/>
                    <a:p>
                      <a:endParaRPr lang="en-US"/>
                    </a:p>
                  </a:txBody>
                  <a:tcPr/>
                </a:tc>
              </a:tr>
              <a:tr h="558800">
                <a:tc>
                  <a:txBody>
                    <a:bodyPr/>
                    <a:lstStyle/>
                    <a:p>
                      <a:r>
                        <a:rPr lang="en-US" dirty="0" smtClean="0"/>
                        <a:t>Lang </a:t>
                      </a:r>
                    </a:p>
                    <a:p>
                      <a:r>
                        <a:rPr lang="en-US" sz="1400" dirty="0" smtClean="0"/>
                        <a:t>(field experiment)</a:t>
                      </a:r>
                    </a:p>
                  </a:txBody>
                  <a:tcPr/>
                </a:tc>
                <a:tc>
                  <a:txBody>
                    <a:bodyPr/>
                    <a:lstStyle/>
                    <a:p>
                      <a:endParaRPr lang="en-US"/>
                    </a:p>
                  </a:txBody>
                  <a:tcPr/>
                </a:tc>
                <a:tc>
                  <a:txBody>
                    <a:bodyPr/>
                    <a:lstStyle/>
                    <a:p>
                      <a:pPr>
                        <a:lnSpc>
                          <a:spcPct val="100000"/>
                        </a:lnSpc>
                        <a:spcBef>
                          <a:spcPts val="0"/>
                        </a:spcBef>
                        <a:spcAft>
                          <a:spcPts val="0"/>
                        </a:spcAft>
                      </a:pPr>
                      <a:r>
                        <a:rPr lang="en-US" sz="1400" dirty="0" smtClean="0">
                          <a:effectLst/>
                          <a:latin typeface="+mn-lt"/>
                          <a:ea typeface="ＭＳ 明朝"/>
                        </a:rPr>
                        <a:t>Positive for females who had both scholarships and services</a:t>
                      </a:r>
                      <a:endParaRPr lang="en-US" sz="1400" dirty="0">
                        <a:latin typeface="+mn-lt"/>
                      </a:endParaRPr>
                    </a:p>
                  </a:txBody>
                  <a:tcPr/>
                </a:tc>
                <a:tc>
                  <a:txBody>
                    <a:bodyPr/>
                    <a:lstStyle/>
                    <a:p>
                      <a:pPr>
                        <a:lnSpc>
                          <a:spcPct val="100000"/>
                        </a:lnSpc>
                        <a:spcBef>
                          <a:spcPts val="0"/>
                        </a:spcBef>
                        <a:spcAft>
                          <a:spcPts val="0"/>
                        </a:spcAft>
                      </a:pPr>
                      <a:r>
                        <a:rPr lang="en-US" sz="1400" dirty="0" smtClean="0">
                          <a:effectLst/>
                          <a:latin typeface="+mn-lt"/>
                          <a:ea typeface="ＭＳ 明朝"/>
                        </a:rPr>
                        <a:t>Positive for females</a:t>
                      </a:r>
                      <a:endParaRPr lang="en-US" sz="1400" dirty="0">
                        <a:latin typeface="+mn-lt"/>
                      </a:endParaRPr>
                    </a:p>
                  </a:txBody>
                  <a:tcPr/>
                </a:tc>
                <a:tc>
                  <a:txBody>
                    <a:bodyPr/>
                    <a:lstStyle/>
                    <a:p>
                      <a:endParaRPr lang="en-US"/>
                    </a:p>
                  </a:txBody>
                  <a:tcPr/>
                </a:tc>
              </a:tr>
              <a:tr h="558800">
                <a:tc>
                  <a:txBody>
                    <a:bodyPr/>
                    <a:lstStyle/>
                    <a:p>
                      <a:r>
                        <a:rPr lang="en-US" dirty="0" err="1" smtClean="0"/>
                        <a:t>Dynarski</a:t>
                      </a:r>
                      <a:endParaRPr lang="en-US" dirty="0" smtClean="0"/>
                    </a:p>
                    <a:p>
                      <a:r>
                        <a:rPr lang="en-US" dirty="0" smtClean="0"/>
                        <a:t>(regression)</a:t>
                      </a:r>
                    </a:p>
                  </a:txBody>
                  <a:tcPr/>
                </a:tc>
                <a:tc>
                  <a:txBody>
                    <a:bodyPr/>
                    <a:lstStyle/>
                    <a:p>
                      <a:endParaRPr lang="en-US"/>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a:t>
                      </a:r>
                      <a:endParaRPr lang="en-US" sz="1400" kern="1200" dirty="0">
                        <a:solidFill>
                          <a:schemeClr val="dk1"/>
                        </a:solidFill>
                        <a:latin typeface="+mn-lt"/>
                        <a:ea typeface="+mn-ea"/>
                        <a:cs typeface="+mn-cs"/>
                      </a:endParaRPr>
                    </a:p>
                  </a:txBody>
                  <a:tcPr/>
                </a:tc>
                <a:tc>
                  <a:txBody>
                    <a:bodyPr/>
                    <a:lstStyle/>
                    <a:p>
                      <a:endParaRPr lang="en-US"/>
                    </a:p>
                  </a:txBody>
                  <a:tcPr/>
                </a:tc>
              </a:tr>
              <a:tr h="558800">
                <a:tc>
                  <a:txBody>
                    <a:bodyPr/>
                    <a:lstStyle/>
                    <a:p>
                      <a:r>
                        <a:rPr lang="en-US" dirty="0" smtClean="0"/>
                        <a:t>Hughes</a:t>
                      </a:r>
                      <a:endParaRPr lang="en-US" dirty="0"/>
                    </a:p>
                  </a:txBody>
                  <a:tcPr/>
                </a:tc>
                <a:tc>
                  <a:txBody>
                    <a:bodyPr/>
                    <a:lstStyle/>
                    <a:p>
                      <a:endParaRPr lang="en-US" dirty="0"/>
                    </a:p>
                  </a:txBody>
                  <a:tcPr>
                    <a:solidFill>
                      <a:schemeClr val="bg1">
                        <a:lumMod val="65000"/>
                      </a:schemeClr>
                    </a:solidFill>
                  </a:tcPr>
                </a:tc>
                <a:tc>
                  <a:txBody>
                    <a:bodyPr/>
                    <a:lstStyle/>
                    <a:p>
                      <a:endParaRPr lang="en-US" dirty="0"/>
                    </a:p>
                  </a:txBody>
                  <a:tcPr>
                    <a:solidFill>
                      <a:schemeClr val="bg1">
                        <a:lumMod val="65000"/>
                      </a:schemeClr>
                    </a:solidFill>
                  </a:tcPr>
                </a:tc>
                <a:tc>
                  <a:txBody>
                    <a:bodyPr/>
                    <a:lstStyle/>
                    <a:p>
                      <a:endParaRPr lang="en-US" dirty="0"/>
                    </a:p>
                  </a:txBody>
                  <a:tcPr>
                    <a:solidFill>
                      <a:schemeClr val="bg1">
                        <a:lumMod val="65000"/>
                      </a:schemeClr>
                    </a:solidFill>
                  </a:tcPr>
                </a:tc>
                <a:tc>
                  <a:txBody>
                    <a:bodyPr/>
                    <a:lstStyle/>
                    <a:p>
                      <a:endParaRPr lang="en-US" dirty="0"/>
                    </a:p>
                  </a:txBody>
                  <a:tcPr>
                    <a:solidFill>
                      <a:schemeClr val="bg1">
                        <a:lumMod val="65000"/>
                      </a:schemeClr>
                    </a:solidFill>
                  </a:tcPr>
                </a:tc>
              </a:tr>
              <a:tr h="558800">
                <a:tc>
                  <a:txBody>
                    <a:bodyPr/>
                    <a:lstStyle/>
                    <a:p>
                      <a:r>
                        <a:rPr lang="en-US" dirty="0" err="1" smtClean="0"/>
                        <a:t>Slavin</a:t>
                      </a:r>
                      <a:endParaRPr lang="en-US" dirty="0" smtClean="0"/>
                    </a:p>
                    <a:p>
                      <a:r>
                        <a:rPr lang="en-US" dirty="0" smtClean="0"/>
                        <a:t>(</a:t>
                      </a:r>
                      <a:r>
                        <a:rPr lang="en-US" dirty="0" err="1" smtClean="0"/>
                        <a:t>qual</a:t>
                      </a:r>
                      <a:r>
                        <a:rPr lang="en-US" dirty="0" smtClean="0"/>
                        <a:t> review)</a:t>
                      </a: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but small</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Weak and non-significant correlation</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dirty="0" smtClean="0"/>
                        <a:t>Winters &amp; Smith </a:t>
                      </a:r>
                      <a:r>
                        <a:rPr lang="en-US" sz="1100" dirty="0" smtClean="0"/>
                        <a:t>(stats analysis)</a:t>
                      </a:r>
                      <a:endParaRPr lang="en-US" sz="1100" dirty="0"/>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dirty="0" smtClean="0"/>
                        <a:t>Slater </a:t>
                      </a:r>
                      <a:r>
                        <a:rPr lang="en-US" sz="1100" dirty="0" smtClean="0"/>
                        <a:t>(stats analysis)</a:t>
                      </a:r>
                      <a:endParaRPr lang="en-US" sz="1100" dirty="0"/>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sz="2000" dirty="0" smtClean="0"/>
                        <a:t>Miller</a:t>
                      </a:r>
                      <a:endParaRPr lang="en-US" sz="1200" dirty="0" smtClean="0"/>
                    </a:p>
                    <a:p>
                      <a:r>
                        <a:rPr lang="en-US" sz="1200" dirty="0" smtClean="0"/>
                        <a:t>(quasi-experiment)</a:t>
                      </a: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6915807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24996404"/>
              </p:ext>
            </p:extLst>
          </p:nvPr>
        </p:nvGraphicFramePr>
        <p:xfrm>
          <a:off x="457200" y="304800"/>
          <a:ext cx="8153400" cy="5933440"/>
        </p:xfrm>
        <a:graphic>
          <a:graphicData uri="http://schemas.openxmlformats.org/drawingml/2006/table">
            <a:tbl>
              <a:tblPr firstRow="1" bandRow="1">
                <a:tableStyleId>{5C22544A-7EE6-4342-B048-85BDC9FD1C3A}</a:tableStyleId>
              </a:tblPr>
              <a:tblGrid>
                <a:gridCol w="1630680"/>
                <a:gridCol w="1493520"/>
                <a:gridCol w="1767840"/>
                <a:gridCol w="1813560"/>
                <a:gridCol w="1447800"/>
              </a:tblGrid>
              <a:tr h="558800">
                <a:tc>
                  <a:txBody>
                    <a:bodyPr/>
                    <a:lstStyle/>
                    <a:p>
                      <a:r>
                        <a:rPr lang="en-US" sz="1200" dirty="0" smtClean="0">
                          <a:effectLst/>
                          <a:latin typeface="+mj-lt"/>
                          <a:ea typeface="ＭＳ 明朝"/>
                        </a:rPr>
                        <a:t>Extract </a:t>
                      </a:r>
                      <a:endParaRPr lang="en-US" sz="1200" dirty="0">
                        <a:latin typeface="+mj-lt"/>
                      </a:endParaRPr>
                    </a:p>
                  </a:txBody>
                  <a:tcPr/>
                </a:tc>
                <a:tc>
                  <a:txBody>
                    <a:bodyPr/>
                    <a:lstStyle/>
                    <a:p>
                      <a:r>
                        <a:rPr lang="en-US" sz="1200" dirty="0" smtClean="0">
                          <a:latin typeface="+mj-lt"/>
                        </a:rPr>
                        <a:t>Attendance/</a:t>
                      </a:r>
                    </a:p>
                    <a:p>
                      <a:r>
                        <a:rPr lang="en-US" sz="1200" dirty="0" smtClean="0">
                          <a:latin typeface="+mj-lt"/>
                        </a:rPr>
                        <a:t>commitment</a:t>
                      </a:r>
                    </a:p>
                  </a:txBody>
                  <a:tcPr/>
                </a:tc>
                <a:tc>
                  <a:txBody>
                    <a:bodyPr/>
                    <a:lstStyle/>
                    <a:p>
                      <a:r>
                        <a:rPr lang="en-US" sz="1200" dirty="0" smtClean="0">
                          <a:latin typeface="+mj-lt"/>
                        </a:rPr>
                        <a:t>Degree completion/staying in college</a:t>
                      </a:r>
                      <a:endParaRPr lang="en-US" sz="1200" dirty="0">
                        <a:latin typeface="+mj-lt"/>
                      </a:endParaRPr>
                    </a:p>
                  </a:txBody>
                  <a:tcPr/>
                </a:tc>
                <a:tc>
                  <a:txBody>
                    <a:bodyPr/>
                    <a:lstStyle/>
                    <a:p>
                      <a:r>
                        <a:rPr lang="en-US" sz="1200" dirty="0" smtClean="0">
                          <a:latin typeface="+mj-lt"/>
                        </a:rPr>
                        <a:t>Academic performance/</a:t>
                      </a:r>
                    </a:p>
                    <a:p>
                      <a:r>
                        <a:rPr lang="en-US" sz="1200" dirty="0" smtClean="0">
                          <a:latin typeface="+mj-lt"/>
                        </a:rPr>
                        <a:t>achievement/grades</a:t>
                      </a:r>
                    </a:p>
                  </a:txBody>
                  <a:tcPr/>
                </a:tc>
                <a:tc>
                  <a:txBody>
                    <a:bodyPr/>
                    <a:lstStyle/>
                    <a:p>
                      <a:r>
                        <a:rPr lang="en-US" sz="1200" dirty="0" smtClean="0">
                          <a:latin typeface="+mj-lt"/>
                        </a:rPr>
                        <a:t>Effective use of Government resources</a:t>
                      </a:r>
                      <a:endParaRPr lang="en-US" sz="1200" dirty="0">
                        <a:latin typeface="+mj-lt"/>
                      </a:endParaRPr>
                    </a:p>
                  </a:txBody>
                  <a:tcPr/>
                </a:tc>
              </a:tr>
              <a:tr h="558800">
                <a:tc>
                  <a:txBody>
                    <a:bodyPr/>
                    <a:lstStyle/>
                    <a:p>
                      <a:r>
                        <a:rPr lang="en-US" dirty="0" smtClean="0"/>
                        <a:t>Yang (survey)</a:t>
                      </a:r>
                      <a:endParaRPr lang="en-US" dirty="0"/>
                    </a:p>
                  </a:txBody>
                  <a:tcPr/>
                </a:tc>
                <a:tc>
                  <a:txBody>
                    <a:bodyPr/>
                    <a:lstStyle/>
                    <a:p>
                      <a:endParaRPr lang="en-US"/>
                    </a:p>
                  </a:txBody>
                  <a:tcPr/>
                </a:tc>
                <a:tc>
                  <a:txBody>
                    <a:bodyPr/>
                    <a:lstStyle/>
                    <a:p>
                      <a:pPr>
                        <a:lnSpc>
                          <a:spcPct val="100000"/>
                        </a:lnSpc>
                        <a:spcBef>
                          <a:spcPts val="0"/>
                        </a:spcBef>
                        <a:spcAft>
                          <a:spcPts val="0"/>
                        </a:spcAft>
                      </a:pPr>
                      <a:r>
                        <a:rPr lang="en-US" sz="1400" dirty="0" smtClean="0">
                          <a:effectLst/>
                          <a:latin typeface="+mn-lt"/>
                          <a:ea typeface="ＭＳ 明朝"/>
                        </a:rPr>
                        <a:t>Positive for undergrads and grads</a:t>
                      </a:r>
                      <a:endParaRPr lang="en-US" sz="1400" dirty="0">
                        <a:latin typeface="+mn-lt"/>
                      </a:endParaRPr>
                    </a:p>
                  </a:txBody>
                  <a:tcPr/>
                </a:tc>
                <a:tc>
                  <a:txBody>
                    <a:bodyPr/>
                    <a:lstStyle/>
                    <a:p>
                      <a:pPr marL="0" marR="0" algn="l">
                        <a:lnSpc>
                          <a:spcPct val="100000"/>
                        </a:lnSpc>
                        <a:spcBef>
                          <a:spcPts val="0"/>
                        </a:spcBef>
                        <a:spcAft>
                          <a:spcPts val="0"/>
                        </a:spcAft>
                      </a:pPr>
                      <a:r>
                        <a:rPr lang="en-US" sz="1400" dirty="0" smtClean="0">
                          <a:effectLst/>
                          <a:latin typeface="+mn-lt"/>
                          <a:ea typeface="ＭＳ 明朝"/>
                          <a:cs typeface="Times New Roman"/>
                        </a:rPr>
                        <a:t>Positive for undergrads</a:t>
                      </a:r>
                    </a:p>
                    <a:p>
                      <a:pPr marL="0" marR="0" algn="l">
                        <a:lnSpc>
                          <a:spcPct val="100000"/>
                        </a:lnSpc>
                        <a:spcBef>
                          <a:spcPts val="0"/>
                        </a:spcBef>
                        <a:spcAft>
                          <a:spcPts val="0"/>
                        </a:spcAft>
                      </a:pPr>
                      <a:r>
                        <a:rPr lang="en-US" sz="1400" dirty="0" smtClean="0">
                          <a:effectLst/>
                          <a:latin typeface="+mn-lt"/>
                          <a:ea typeface="ＭＳ 明朝"/>
                          <a:cs typeface="Times New Roman"/>
                        </a:rPr>
                        <a:t>No effect on grads</a:t>
                      </a:r>
                    </a:p>
                  </a:txBody>
                  <a:tcPr marL="114300" marR="114300" marT="0" marB="0"/>
                </a:tc>
                <a:tc>
                  <a:txBody>
                    <a:bodyPr/>
                    <a:lstStyle/>
                    <a:p>
                      <a:endParaRPr lang="en-US"/>
                    </a:p>
                  </a:txBody>
                  <a:tcPr/>
                </a:tc>
              </a:tr>
              <a:tr h="558800">
                <a:tc>
                  <a:txBody>
                    <a:bodyPr/>
                    <a:lstStyle/>
                    <a:p>
                      <a:r>
                        <a:rPr lang="en-US" dirty="0" smtClean="0"/>
                        <a:t>Lang </a:t>
                      </a:r>
                    </a:p>
                    <a:p>
                      <a:r>
                        <a:rPr lang="en-US" sz="1400" dirty="0" smtClean="0"/>
                        <a:t>(field experiment)</a:t>
                      </a:r>
                    </a:p>
                  </a:txBody>
                  <a:tcPr/>
                </a:tc>
                <a:tc>
                  <a:txBody>
                    <a:bodyPr/>
                    <a:lstStyle/>
                    <a:p>
                      <a:endParaRPr lang="en-US"/>
                    </a:p>
                  </a:txBody>
                  <a:tcPr/>
                </a:tc>
                <a:tc>
                  <a:txBody>
                    <a:bodyPr/>
                    <a:lstStyle/>
                    <a:p>
                      <a:pPr>
                        <a:lnSpc>
                          <a:spcPct val="100000"/>
                        </a:lnSpc>
                        <a:spcBef>
                          <a:spcPts val="0"/>
                        </a:spcBef>
                        <a:spcAft>
                          <a:spcPts val="0"/>
                        </a:spcAft>
                      </a:pPr>
                      <a:r>
                        <a:rPr lang="en-US" sz="1400" dirty="0" smtClean="0">
                          <a:effectLst/>
                          <a:latin typeface="+mn-lt"/>
                          <a:ea typeface="ＭＳ 明朝"/>
                        </a:rPr>
                        <a:t>Positive for females who had both scholarships and services</a:t>
                      </a:r>
                      <a:endParaRPr lang="en-US" sz="1400" dirty="0">
                        <a:latin typeface="+mn-lt"/>
                      </a:endParaRPr>
                    </a:p>
                  </a:txBody>
                  <a:tcPr/>
                </a:tc>
                <a:tc>
                  <a:txBody>
                    <a:bodyPr/>
                    <a:lstStyle/>
                    <a:p>
                      <a:pPr>
                        <a:lnSpc>
                          <a:spcPct val="100000"/>
                        </a:lnSpc>
                        <a:spcBef>
                          <a:spcPts val="0"/>
                        </a:spcBef>
                        <a:spcAft>
                          <a:spcPts val="0"/>
                        </a:spcAft>
                      </a:pPr>
                      <a:r>
                        <a:rPr lang="en-US" sz="1400" dirty="0" smtClean="0">
                          <a:effectLst/>
                          <a:latin typeface="+mn-lt"/>
                          <a:ea typeface="ＭＳ 明朝"/>
                        </a:rPr>
                        <a:t>Positive for females</a:t>
                      </a:r>
                      <a:endParaRPr lang="en-US" sz="1400" dirty="0">
                        <a:latin typeface="+mn-lt"/>
                      </a:endParaRPr>
                    </a:p>
                  </a:txBody>
                  <a:tcPr/>
                </a:tc>
                <a:tc>
                  <a:txBody>
                    <a:bodyPr/>
                    <a:lstStyle/>
                    <a:p>
                      <a:endParaRPr lang="en-US"/>
                    </a:p>
                  </a:txBody>
                  <a:tcPr/>
                </a:tc>
              </a:tr>
              <a:tr h="558800">
                <a:tc>
                  <a:txBody>
                    <a:bodyPr/>
                    <a:lstStyle/>
                    <a:p>
                      <a:r>
                        <a:rPr lang="en-US" dirty="0" err="1" smtClean="0"/>
                        <a:t>Dynarski</a:t>
                      </a:r>
                      <a:endParaRPr lang="en-US" dirty="0" smtClean="0"/>
                    </a:p>
                    <a:p>
                      <a:r>
                        <a:rPr lang="en-US" dirty="0" smtClean="0"/>
                        <a:t>(regression)</a:t>
                      </a:r>
                    </a:p>
                  </a:txBody>
                  <a:tcPr/>
                </a:tc>
                <a:tc>
                  <a:txBody>
                    <a:bodyPr/>
                    <a:lstStyle/>
                    <a:p>
                      <a:endParaRPr lang="en-US"/>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a:t>
                      </a:r>
                      <a:endParaRPr lang="en-US" sz="1400" kern="1200" dirty="0">
                        <a:solidFill>
                          <a:schemeClr val="dk1"/>
                        </a:solidFill>
                        <a:latin typeface="+mn-lt"/>
                        <a:ea typeface="+mn-ea"/>
                        <a:cs typeface="+mn-cs"/>
                      </a:endParaRPr>
                    </a:p>
                  </a:txBody>
                  <a:tcPr/>
                </a:tc>
                <a:tc>
                  <a:txBody>
                    <a:bodyPr/>
                    <a:lstStyle/>
                    <a:p>
                      <a:endParaRPr lang="en-US"/>
                    </a:p>
                  </a:txBody>
                  <a:tcPr/>
                </a:tc>
              </a:tr>
              <a:tr h="558800">
                <a:tc>
                  <a:txBody>
                    <a:bodyPr/>
                    <a:lstStyle/>
                    <a:p>
                      <a:r>
                        <a:rPr lang="en-US" dirty="0" smtClean="0"/>
                        <a:t>Hughes</a:t>
                      </a:r>
                      <a:endParaRPr lang="en-US" dirty="0"/>
                    </a:p>
                  </a:txBody>
                  <a:tcPr/>
                </a:tc>
                <a:tc>
                  <a:txBody>
                    <a:bodyPr/>
                    <a:lstStyle/>
                    <a:p>
                      <a:endParaRPr lang="en-US" dirty="0"/>
                    </a:p>
                  </a:txBody>
                  <a:tcPr>
                    <a:solidFill>
                      <a:schemeClr val="bg1">
                        <a:lumMod val="65000"/>
                      </a:schemeClr>
                    </a:solidFill>
                  </a:tcPr>
                </a:tc>
                <a:tc>
                  <a:txBody>
                    <a:bodyPr/>
                    <a:lstStyle/>
                    <a:p>
                      <a:endParaRPr lang="en-US" dirty="0"/>
                    </a:p>
                  </a:txBody>
                  <a:tcPr>
                    <a:solidFill>
                      <a:schemeClr val="bg1">
                        <a:lumMod val="65000"/>
                      </a:schemeClr>
                    </a:solidFill>
                  </a:tcPr>
                </a:tc>
                <a:tc>
                  <a:txBody>
                    <a:bodyPr/>
                    <a:lstStyle/>
                    <a:p>
                      <a:endParaRPr lang="en-US" dirty="0"/>
                    </a:p>
                  </a:txBody>
                  <a:tcPr>
                    <a:solidFill>
                      <a:schemeClr val="bg1">
                        <a:lumMod val="65000"/>
                      </a:schemeClr>
                    </a:solidFill>
                  </a:tcPr>
                </a:tc>
                <a:tc>
                  <a:txBody>
                    <a:bodyPr/>
                    <a:lstStyle/>
                    <a:p>
                      <a:endParaRPr lang="en-US" dirty="0"/>
                    </a:p>
                  </a:txBody>
                  <a:tcPr>
                    <a:solidFill>
                      <a:schemeClr val="bg1">
                        <a:lumMod val="65000"/>
                      </a:schemeClr>
                    </a:solidFill>
                  </a:tcPr>
                </a:tc>
              </a:tr>
              <a:tr h="558800">
                <a:tc>
                  <a:txBody>
                    <a:bodyPr/>
                    <a:lstStyle/>
                    <a:p>
                      <a:r>
                        <a:rPr lang="en-US" dirty="0" err="1" smtClean="0"/>
                        <a:t>Slavin</a:t>
                      </a:r>
                      <a:endParaRPr lang="en-US" dirty="0" smtClean="0"/>
                    </a:p>
                    <a:p>
                      <a:r>
                        <a:rPr lang="en-US" dirty="0" smtClean="0"/>
                        <a:t>(</a:t>
                      </a:r>
                      <a:r>
                        <a:rPr lang="en-US" dirty="0" err="1" smtClean="0"/>
                        <a:t>qual</a:t>
                      </a:r>
                      <a:r>
                        <a:rPr lang="en-US" dirty="0" smtClean="0"/>
                        <a:t> review)</a:t>
                      </a: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but small</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Weak and non-significant correlation</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dirty="0" smtClean="0"/>
                        <a:t>Winters &amp; Smith </a:t>
                      </a:r>
                      <a:r>
                        <a:rPr lang="en-US" sz="1100" dirty="0" smtClean="0"/>
                        <a:t>(stats analysis)</a:t>
                      </a:r>
                      <a:endParaRPr lang="en-US" sz="1100" dirty="0"/>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No effect (only merit-based included)</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No effect (only merit-based programs were included)</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dirty="0" smtClean="0"/>
                        <a:t>Slater </a:t>
                      </a:r>
                      <a:r>
                        <a:rPr lang="en-US" sz="1100" dirty="0" smtClean="0"/>
                        <a:t>(stats analysis)</a:t>
                      </a:r>
                      <a:endParaRPr lang="en-US" sz="1100" dirty="0"/>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sz="2000" dirty="0" smtClean="0"/>
                        <a:t>Miller</a:t>
                      </a:r>
                      <a:endParaRPr lang="en-US" sz="1200" dirty="0" smtClean="0"/>
                    </a:p>
                    <a:p>
                      <a:r>
                        <a:rPr lang="en-US" sz="1200" dirty="0" smtClean="0"/>
                        <a:t>(quasi-experiment)</a:t>
                      </a: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3102693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96620156"/>
              </p:ext>
            </p:extLst>
          </p:nvPr>
        </p:nvGraphicFramePr>
        <p:xfrm>
          <a:off x="457200" y="304800"/>
          <a:ext cx="8153400" cy="6319520"/>
        </p:xfrm>
        <a:graphic>
          <a:graphicData uri="http://schemas.openxmlformats.org/drawingml/2006/table">
            <a:tbl>
              <a:tblPr firstRow="1" bandRow="1">
                <a:tableStyleId>{5C22544A-7EE6-4342-B048-85BDC9FD1C3A}</a:tableStyleId>
              </a:tblPr>
              <a:tblGrid>
                <a:gridCol w="1630680"/>
                <a:gridCol w="1493520"/>
                <a:gridCol w="1767840"/>
                <a:gridCol w="1813560"/>
                <a:gridCol w="1447800"/>
              </a:tblGrid>
              <a:tr h="558800">
                <a:tc>
                  <a:txBody>
                    <a:bodyPr/>
                    <a:lstStyle/>
                    <a:p>
                      <a:r>
                        <a:rPr lang="en-US" sz="1200" dirty="0" smtClean="0">
                          <a:effectLst/>
                          <a:latin typeface="+mj-lt"/>
                          <a:ea typeface="ＭＳ 明朝"/>
                        </a:rPr>
                        <a:t>Extract </a:t>
                      </a:r>
                      <a:endParaRPr lang="en-US" sz="1200" dirty="0">
                        <a:latin typeface="+mj-lt"/>
                      </a:endParaRPr>
                    </a:p>
                  </a:txBody>
                  <a:tcPr/>
                </a:tc>
                <a:tc>
                  <a:txBody>
                    <a:bodyPr/>
                    <a:lstStyle/>
                    <a:p>
                      <a:r>
                        <a:rPr lang="en-US" sz="1200" dirty="0" smtClean="0">
                          <a:latin typeface="+mj-lt"/>
                        </a:rPr>
                        <a:t>Attendance/</a:t>
                      </a:r>
                    </a:p>
                    <a:p>
                      <a:r>
                        <a:rPr lang="en-US" sz="1200" dirty="0" smtClean="0">
                          <a:latin typeface="+mj-lt"/>
                        </a:rPr>
                        <a:t>commitment</a:t>
                      </a:r>
                    </a:p>
                  </a:txBody>
                  <a:tcPr/>
                </a:tc>
                <a:tc>
                  <a:txBody>
                    <a:bodyPr/>
                    <a:lstStyle/>
                    <a:p>
                      <a:r>
                        <a:rPr lang="en-US" sz="1200" dirty="0" smtClean="0">
                          <a:latin typeface="+mj-lt"/>
                        </a:rPr>
                        <a:t>Degree completion/staying in college</a:t>
                      </a:r>
                      <a:endParaRPr lang="en-US" sz="1200" dirty="0">
                        <a:latin typeface="+mj-lt"/>
                      </a:endParaRPr>
                    </a:p>
                  </a:txBody>
                  <a:tcPr/>
                </a:tc>
                <a:tc>
                  <a:txBody>
                    <a:bodyPr/>
                    <a:lstStyle/>
                    <a:p>
                      <a:r>
                        <a:rPr lang="en-US" sz="1200" dirty="0" smtClean="0">
                          <a:latin typeface="+mj-lt"/>
                        </a:rPr>
                        <a:t>Academic performance/</a:t>
                      </a:r>
                    </a:p>
                    <a:p>
                      <a:r>
                        <a:rPr lang="en-US" sz="1200" dirty="0" smtClean="0">
                          <a:latin typeface="+mj-lt"/>
                        </a:rPr>
                        <a:t>achievement/grades</a:t>
                      </a:r>
                    </a:p>
                  </a:txBody>
                  <a:tcPr/>
                </a:tc>
                <a:tc>
                  <a:txBody>
                    <a:bodyPr/>
                    <a:lstStyle/>
                    <a:p>
                      <a:r>
                        <a:rPr lang="en-US" sz="1200" dirty="0" smtClean="0">
                          <a:latin typeface="+mj-lt"/>
                        </a:rPr>
                        <a:t>Effective use of Government resources</a:t>
                      </a:r>
                      <a:endParaRPr lang="en-US" sz="1200" dirty="0">
                        <a:latin typeface="+mj-lt"/>
                      </a:endParaRPr>
                    </a:p>
                  </a:txBody>
                  <a:tcPr/>
                </a:tc>
              </a:tr>
              <a:tr h="558800">
                <a:tc>
                  <a:txBody>
                    <a:bodyPr/>
                    <a:lstStyle/>
                    <a:p>
                      <a:r>
                        <a:rPr lang="en-US" dirty="0" smtClean="0"/>
                        <a:t>Yang (survey)</a:t>
                      </a:r>
                      <a:endParaRPr lang="en-US" dirty="0"/>
                    </a:p>
                  </a:txBody>
                  <a:tcPr/>
                </a:tc>
                <a:tc>
                  <a:txBody>
                    <a:bodyPr/>
                    <a:lstStyle/>
                    <a:p>
                      <a:endParaRPr lang="en-US"/>
                    </a:p>
                  </a:txBody>
                  <a:tcPr/>
                </a:tc>
                <a:tc>
                  <a:txBody>
                    <a:bodyPr/>
                    <a:lstStyle/>
                    <a:p>
                      <a:pPr>
                        <a:lnSpc>
                          <a:spcPct val="100000"/>
                        </a:lnSpc>
                        <a:spcBef>
                          <a:spcPts val="0"/>
                        </a:spcBef>
                        <a:spcAft>
                          <a:spcPts val="0"/>
                        </a:spcAft>
                      </a:pPr>
                      <a:r>
                        <a:rPr lang="en-US" sz="1400" dirty="0" smtClean="0">
                          <a:effectLst/>
                          <a:latin typeface="+mn-lt"/>
                          <a:ea typeface="ＭＳ 明朝"/>
                        </a:rPr>
                        <a:t>Positive for undergrads and grads</a:t>
                      </a:r>
                      <a:endParaRPr lang="en-US" sz="1400" dirty="0">
                        <a:latin typeface="+mn-lt"/>
                      </a:endParaRPr>
                    </a:p>
                  </a:txBody>
                  <a:tcPr/>
                </a:tc>
                <a:tc>
                  <a:txBody>
                    <a:bodyPr/>
                    <a:lstStyle/>
                    <a:p>
                      <a:pPr marL="0" marR="0" algn="l">
                        <a:lnSpc>
                          <a:spcPct val="100000"/>
                        </a:lnSpc>
                        <a:spcBef>
                          <a:spcPts val="0"/>
                        </a:spcBef>
                        <a:spcAft>
                          <a:spcPts val="0"/>
                        </a:spcAft>
                      </a:pPr>
                      <a:r>
                        <a:rPr lang="en-US" sz="1400" dirty="0" smtClean="0">
                          <a:effectLst/>
                          <a:latin typeface="+mn-lt"/>
                          <a:ea typeface="ＭＳ 明朝"/>
                          <a:cs typeface="Times New Roman"/>
                        </a:rPr>
                        <a:t>Positive for undergrads</a:t>
                      </a:r>
                    </a:p>
                    <a:p>
                      <a:pPr marL="0" marR="0" algn="l">
                        <a:lnSpc>
                          <a:spcPct val="100000"/>
                        </a:lnSpc>
                        <a:spcBef>
                          <a:spcPts val="0"/>
                        </a:spcBef>
                        <a:spcAft>
                          <a:spcPts val="0"/>
                        </a:spcAft>
                      </a:pPr>
                      <a:r>
                        <a:rPr lang="en-US" sz="1400" dirty="0" smtClean="0">
                          <a:effectLst/>
                          <a:latin typeface="+mn-lt"/>
                          <a:ea typeface="ＭＳ 明朝"/>
                          <a:cs typeface="Times New Roman"/>
                        </a:rPr>
                        <a:t>No effect on grads</a:t>
                      </a:r>
                    </a:p>
                  </a:txBody>
                  <a:tcPr marL="114300" marR="114300" marT="0" marB="0"/>
                </a:tc>
                <a:tc>
                  <a:txBody>
                    <a:bodyPr/>
                    <a:lstStyle/>
                    <a:p>
                      <a:endParaRPr lang="en-US"/>
                    </a:p>
                  </a:txBody>
                  <a:tcPr/>
                </a:tc>
              </a:tr>
              <a:tr h="558800">
                <a:tc>
                  <a:txBody>
                    <a:bodyPr/>
                    <a:lstStyle/>
                    <a:p>
                      <a:r>
                        <a:rPr lang="en-US" dirty="0" smtClean="0"/>
                        <a:t>Lang </a:t>
                      </a:r>
                    </a:p>
                    <a:p>
                      <a:r>
                        <a:rPr lang="en-US" sz="1400" dirty="0" smtClean="0"/>
                        <a:t>(field experiment)</a:t>
                      </a:r>
                    </a:p>
                  </a:txBody>
                  <a:tcPr/>
                </a:tc>
                <a:tc>
                  <a:txBody>
                    <a:bodyPr/>
                    <a:lstStyle/>
                    <a:p>
                      <a:endParaRPr lang="en-US"/>
                    </a:p>
                  </a:txBody>
                  <a:tcPr/>
                </a:tc>
                <a:tc>
                  <a:txBody>
                    <a:bodyPr/>
                    <a:lstStyle/>
                    <a:p>
                      <a:pPr>
                        <a:lnSpc>
                          <a:spcPct val="100000"/>
                        </a:lnSpc>
                        <a:spcBef>
                          <a:spcPts val="0"/>
                        </a:spcBef>
                        <a:spcAft>
                          <a:spcPts val="0"/>
                        </a:spcAft>
                      </a:pPr>
                      <a:r>
                        <a:rPr lang="en-US" sz="1400" dirty="0" smtClean="0">
                          <a:effectLst/>
                          <a:latin typeface="+mn-lt"/>
                          <a:ea typeface="ＭＳ 明朝"/>
                        </a:rPr>
                        <a:t>Positive for females who had both scholarships and services</a:t>
                      </a:r>
                      <a:endParaRPr lang="en-US" sz="1400" dirty="0">
                        <a:latin typeface="+mn-lt"/>
                      </a:endParaRPr>
                    </a:p>
                  </a:txBody>
                  <a:tcPr/>
                </a:tc>
                <a:tc>
                  <a:txBody>
                    <a:bodyPr/>
                    <a:lstStyle/>
                    <a:p>
                      <a:pPr>
                        <a:lnSpc>
                          <a:spcPct val="100000"/>
                        </a:lnSpc>
                        <a:spcBef>
                          <a:spcPts val="0"/>
                        </a:spcBef>
                        <a:spcAft>
                          <a:spcPts val="0"/>
                        </a:spcAft>
                      </a:pPr>
                      <a:r>
                        <a:rPr lang="en-US" sz="1400" dirty="0" smtClean="0">
                          <a:effectLst/>
                          <a:latin typeface="+mn-lt"/>
                          <a:ea typeface="ＭＳ 明朝"/>
                        </a:rPr>
                        <a:t>Positive for females</a:t>
                      </a:r>
                      <a:endParaRPr lang="en-US" sz="1400" dirty="0">
                        <a:latin typeface="+mn-lt"/>
                      </a:endParaRPr>
                    </a:p>
                  </a:txBody>
                  <a:tcPr/>
                </a:tc>
                <a:tc>
                  <a:txBody>
                    <a:bodyPr/>
                    <a:lstStyle/>
                    <a:p>
                      <a:endParaRPr lang="en-US"/>
                    </a:p>
                  </a:txBody>
                  <a:tcPr/>
                </a:tc>
              </a:tr>
              <a:tr h="558800">
                <a:tc>
                  <a:txBody>
                    <a:bodyPr/>
                    <a:lstStyle/>
                    <a:p>
                      <a:r>
                        <a:rPr lang="en-US" dirty="0" err="1" smtClean="0"/>
                        <a:t>Dynarski</a:t>
                      </a:r>
                      <a:endParaRPr lang="en-US" dirty="0" smtClean="0"/>
                    </a:p>
                    <a:p>
                      <a:r>
                        <a:rPr lang="en-US" dirty="0" smtClean="0"/>
                        <a:t>(regression)</a:t>
                      </a:r>
                    </a:p>
                  </a:txBody>
                  <a:tcPr/>
                </a:tc>
                <a:tc>
                  <a:txBody>
                    <a:bodyPr/>
                    <a:lstStyle/>
                    <a:p>
                      <a:endParaRPr lang="en-US"/>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a:t>
                      </a:r>
                      <a:endParaRPr lang="en-US" sz="1400" kern="1200" dirty="0">
                        <a:solidFill>
                          <a:schemeClr val="dk1"/>
                        </a:solidFill>
                        <a:latin typeface="+mn-lt"/>
                        <a:ea typeface="+mn-ea"/>
                        <a:cs typeface="+mn-cs"/>
                      </a:endParaRPr>
                    </a:p>
                  </a:txBody>
                  <a:tcPr/>
                </a:tc>
                <a:tc>
                  <a:txBody>
                    <a:bodyPr/>
                    <a:lstStyle/>
                    <a:p>
                      <a:endParaRPr lang="en-US"/>
                    </a:p>
                  </a:txBody>
                  <a:tcPr/>
                </a:tc>
              </a:tr>
              <a:tr h="558800">
                <a:tc>
                  <a:txBody>
                    <a:bodyPr/>
                    <a:lstStyle/>
                    <a:p>
                      <a:r>
                        <a:rPr lang="en-US" dirty="0" smtClean="0"/>
                        <a:t>Hughes</a:t>
                      </a:r>
                      <a:endParaRPr lang="en-US" dirty="0"/>
                    </a:p>
                  </a:txBody>
                  <a:tcPr/>
                </a:tc>
                <a:tc>
                  <a:txBody>
                    <a:bodyPr/>
                    <a:lstStyle/>
                    <a:p>
                      <a:endParaRPr lang="en-US" dirty="0"/>
                    </a:p>
                  </a:txBody>
                  <a:tcPr>
                    <a:solidFill>
                      <a:schemeClr val="bg1">
                        <a:lumMod val="65000"/>
                      </a:schemeClr>
                    </a:solidFill>
                  </a:tcPr>
                </a:tc>
                <a:tc>
                  <a:txBody>
                    <a:bodyPr/>
                    <a:lstStyle/>
                    <a:p>
                      <a:endParaRPr lang="en-US" dirty="0"/>
                    </a:p>
                  </a:txBody>
                  <a:tcPr>
                    <a:solidFill>
                      <a:schemeClr val="bg1">
                        <a:lumMod val="65000"/>
                      </a:schemeClr>
                    </a:solidFill>
                  </a:tcPr>
                </a:tc>
                <a:tc>
                  <a:txBody>
                    <a:bodyPr/>
                    <a:lstStyle/>
                    <a:p>
                      <a:endParaRPr lang="en-US" dirty="0"/>
                    </a:p>
                  </a:txBody>
                  <a:tcPr>
                    <a:solidFill>
                      <a:schemeClr val="bg1">
                        <a:lumMod val="65000"/>
                      </a:schemeClr>
                    </a:solidFill>
                  </a:tcPr>
                </a:tc>
                <a:tc>
                  <a:txBody>
                    <a:bodyPr/>
                    <a:lstStyle/>
                    <a:p>
                      <a:endParaRPr lang="en-US" dirty="0"/>
                    </a:p>
                  </a:txBody>
                  <a:tcPr>
                    <a:solidFill>
                      <a:schemeClr val="bg1">
                        <a:lumMod val="65000"/>
                      </a:schemeClr>
                    </a:solidFill>
                  </a:tcPr>
                </a:tc>
              </a:tr>
              <a:tr h="558800">
                <a:tc>
                  <a:txBody>
                    <a:bodyPr/>
                    <a:lstStyle/>
                    <a:p>
                      <a:r>
                        <a:rPr lang="en-US" dirty="0" err="1" smtClean="0"/>
                        <a:t>Slavin</a:t>
                      </a:r>
                      <a:endParaRPr lang="en-US" dirty="0" smtClean="0"/>
                    </a:p>
                    <a:p>
                      <a:r>
                        <a:rPr lang="en-US" dirty="0" smtClean="0"/>
                        <a:t>(</a:t>
                      </a:r>
                      <a:r>
                        <a:rPr lang="en-US" dirty="0" err="1" smtClean="0"/>
                        <a:t>qual</a:t>
                      </a:r>
                      <a:r>
                        <a:rPr lang="en-US" dirty="0" smtClean="0"/>
                        <a:t> review)</a:t>
                      </a: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but small</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Weak and non-significant correlation</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dirty="0" smtClean="0"/>
                        <a:t>Winters &amp; Smith </a:t>
                      </a:r>
                      <a:r>
                        <a:rPr lang="en-US" sz="1100" dirty="0" smtClean="0"/>
                        <a:t>(stats analysis)</a:t>
                      </a:r>
                      <a:endParaRPr lang="en-US" sz="1100" dirty="0"/>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No effect (only merit-based included)</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No effect (only merit-based programs were included)</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dirty="0" smtClean="0"/>
                        <a:t>Slater </a:t>
                      </a:r>
                      <a:r>
                        <a:rPr lang="en-US" sz="1100" dirty="0" smtClean="0"/>
                        <a:t>(stats analysis)</a:t>
                      </a:r>
                      <a:endParaRPr lang="en-US" sz="1100" dirty="0"/>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for both need- and merit-based; greater for merit based</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sz="2000" dirty="0" smtClean="0"/>
                        <a:t>Miller</a:t>
                      </a:r>
                      <a:endParaRPr lang="en-US" sz="1200" dirty="0" smtClean="0"/>
                    </a:p>
                    <a:p>
                      <a:r>
                        <a:rPr lang="en-US" sz="1200" dirty="0" smtClean="0"/>
                        <a:t>(quasi-experiment)</a:t>
                      </a: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3039117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14613936"/>
              </p:ext>
            </p:extLst>
          </p:nvPr>
        </p:nvGraphicFramePr>
        <p:xfrm>
          <a:off x="457200" y="304800"/>
          <a:ext cx="8153400" cy="6319520"/>
        </p:xfrm>
        <a:graphic>
          <a:graphicData uri="http://schemas.openxmlformats.org/drawingml/2006/table">
            <a:tbl>
              <a:tblPr firstRow="1" bandRow="1">
                <a:tableStyleId>{5C22544A-7EE6-4342-B048-85BDC9FD1C3A}</a:tableStyleId>
              </a:tblPr>
              <a:tblGrid>
                <a:gridCol w="1630680"/>
                <a:gridCol w="1493520"/>
                <a:gridCol w="1767840"/>
                <a:gridCol w="1813560"/>
                <a:gridCol w="1447800"/>
              </a:tblGrid>
              <a:tr h="558800">
                <a:tc>
                  <a:txBody>
                    <a:bodyPr/>
                    <a:lstStyle/>
                    <a:p>
                      <a:r>
                        <a:rPr lang="en-US" sz="1200" dirty="0" smtClean="0">
                          <a:effectLst/>
                          <a:latin typeface="+mj-lt"/>
                          <a:ea typeface="ＭＳ 明朝"/>
                        </a:rPr>
                        <a:t>Extract </a:t>
                      </a:r>
                      <a:endParaRPr lang="en-US" sz="1200" dirty="0">
                        <a:latin typeface="+mj-lt"/>
                      </a:endParaRPr>
                    </a:p>
                  </a:txBody>
                  <a:tcPr/>
                </a:tc>
                <a:tc>
                  <a:txBody>
                    <a:bodyPr/>
                    <a:lstStyle/>
                    <a:p>
                      <a:r>
                        <a:rPr lang="en-US" sz="1200" dirty="0" smtClean="0">
                          <a:latin typeface="+mj-lt"/>
                        </a:rPr>
                        <a:t>Attendance/</a:t>
                      </a:r>
                    </a:p>
                    <a:p>
                      <a:r>
                        <a:rPr lang="en-US" sz="1200" dirty="0" smtClean="0">
                          <a:latin typeface="+mj-lt"/>
                        </a:rPr>
                        <a:t>commitment</a:t>
                      </a:r>
                    </a:p>
                  </a:txBody>
                  <a:tcPr/>
                </a:tc>
                <a:tc>
                  <a:txBody>
                    <a:bodyPr/>
                    <a:lstStyle/>
                    <a:p>
                      <a:r>
                        <a:rPr lang="en-US" sz="1200" dirty="0" smtClean="0">
                          <a:latin typeface="+mj-lt"/>
                        </a:rPr>
                        <a:t>Degree completion/staying in college</a:t>
                      </a:r>
                      <a:endParaRPr lang="en-US" sz="1200" dirty="0">
                        <a:latin typeface="+mj-lt"/>
                      </a:endParaRPr>
                    </a:p>
                  </a:txBody>
                  <a:tcPr/>
                </a:tc>
                <a:tc>
                  <a:txBody>
                    <a:bodyPr/>
                    <a:lstStyle/>
                    <a:p>
                      <a:r>
                        <a:rPr lang="en-US" sz="1200" dirty="0" smtClean="0">
                          <a:latin typeface="+mj-lt"/>
                        </a:rPr>
                        <a:t>Academic performance/</a:t>
                      </a:r>
                    </a:p>
                    <a:p>
                      <a:r>
                        <a:rPr lang="en-US" sz="1200" dirty="0" smtClean="0">
                          <a:latin typeface="+mj-lt"/>
                        </a:rPr>
                        <a:t>achievement/grades</a:t>
                      </a:r>
                    </a:p>
                  </a:txBody>
                  <a:tcPr/>
                </a:tc>
                <a:tc>
                  <a:txBody>
                    <a:bodyPr/>
                    <a:lstStyle/>
                    <a:p>
                      <a:r>
                        <a:rPr lang="en-US" sz="1200" dirty="0" smtClean="0">
                          <a:latin typeface="+mj-lt"/>
                        </a:rPr>
                        <a:t>Effective use of Government resources</a:t>
                      </a:r>
                      <a:endParaRPr lang="en-US" sz="1200" dirty="0">
                        <a:latin typeface="+mj-lt"/>
                      </a:endParaRPr>
                    </a:p>
                  </a:txBody>
                  <a:tcPr/>
                </a:tc>
              </a:tr>
              <a:tr h="558800">
                <a:tc>
                  <a:txBody>
                    <a:bodyPr/>
                    <a:lstStyle/>
                    <a:p>
                      <a:r>
                        <a:rPr lang="en-US" dirty="0" smtClean="0"/>
                        <a:t>Yang (survey)</a:t>
                      </a:r>
                      <a:endParaRPr lang="en-US" dirty="0"/>
                    </a:p>
                  </a:txBody>
                  <a:tcPr/>
                </a:tc>
                <a:tc>
                  <a:txBody>
                    <a:bodyPr/>
                    <a:lstStyle/>
                    <a:p>
                      <a:endParaRPr lang="en-US"/>
                    </a:p>
                  </a:txBody>
                  <a:tcPr/>
                </a:tc>
                <a:tc>
                  <a:txBody>
                    <a:bodyPr/>
                    <a:lstStyle/>
                    <a:p>
                      <a:pPr>
                        <a:lnSpc>
                          <a:spcPct val="100000"/>
                        </a:lnSpc>
                        <a:spcBef>
                          <a:spcPts val="0"/>
                        </a:spcBef>
                        <a:spcAft>
                          <a:spcPts val="0"/>
                        </a:spcAft>
                      </a:pPr>
                      <a:r>
                        <a:rPr lang="en-US" sz="1400" dirty="0" smtClean="0">
                          <a:effectLst/>
                          <a:latin typeface="+mn-lt"/>
                          <a:ea typeface="ＭＳ 明朝"/>
                        </a:rPr>
                        <a:t>Positive for undergrads and grads</a:t>
                      </a:r>
                      <a:endParaRPr lang="en-US" sz="1400" dirty="0">
                        <a:latin typeface="+mn-lt"/>
                      </a:endParaRPr>
                    </a:p>
                  </a:txBody>
                  <a:tcPr/>
                </a:tc>
                <a:tc>
                  <a:txBody>
                    <a:bodyPr/>
                    <a:lstStyle/>
                    <a:p>
                      <a:pPr marL="0" marR="0" algn="l">
                        <a:lnSpc>
                          <a:spcPct val="100000"/>
                        </a:lnSpc>
                        <a:spcBef>
                          <a:spcPts val="0"/>
                        </a:spcBef>
                        <a:spcAft>
                          <a:spcPts val="0"/>
                        </a:spcAft>
                      </a:pPr>
                      <a:r>
                        <a:rPr lang="en-US" sz="1400" dirty="0" smtClean="0">
                          <a:effectLst/>
                          <a:latin typeface="+mn-lt"/>
                          <a:ea typeface="ＭＳ 明朝"/>
                          <a:cs typeface="Times New Roman"/>
                        </a:rPr>
                        <a:t>Positive for undergrads</a:t>
                      </a:r>
                    </a:p>
                    <a:p>
                      <a:pPr marL="0" marR="0" algn="l">
                        <a:lnSpc>
                          <a:spcPct val="100000"/>
                        </a:lnSpc>
                        <a:spcBef>
                          <a:spcPts val="0"/>
                        </a:spcBef>
                        <a:spcAft>
                          <a:spcPts val="0"/>
                        </a:spcAft>
                      </a:pPr>
                      <a:r>
                        <a:rPr lang="en-US" sz="1400" dirty="0" smtClean="0">
                          <a:effectLst/>
                          <a:latin typeface="+mn-lt"/>
                          <a:ea typeface="ＭＳ 明朝"/>
                          <a:cs typeface="Times New Roman"/>
                        </a:rPr>
                        <a:t>No effect on grads</a:t>
                      </a:r>
                    </a:p>
                  </a:txBody>
                  <a:tcPr marL="114300" marR="114300" marT="0" marB="0"/>
                </a:tc>
                <a:tc>
                  <a:txBody>
                    <a:bodyPr/>
                    <a:lstStyle/>
                    <a:p>
                      <a:endParaRPr lang="en-US"/>
                    </a:p>
                  </a:txBody>
                  <a:tcPr/>
                </a:tc>
              </a:tr>
              <a:tr h="558800">
                <a:tc>
                  <a:txBody>
                    <a:bodyPr/>
                    <a:lstStyle/>
                    <a:p>
                      <a:r>
                        <a:rPr lang="en-US" dirty="0" smtClean="0"/>
                        <a:t>Lang </a:t>
                      </a:r>
                    </a:p>
                    <a:p>
                      <a:r>
                        <a:rPr lang="en-US" sz="1400" dirty="0" smtClean="0"/>
                        <a:t>(field experiment)</a:t>
                      </a:r>
                    </a:p>
                  </a:txBody>
                  <a:tcPr/>
                </a:tc>
                <a:tc>
                  <a:txBody>
                    <a:bodyPr/>
                    <a:lstStyle/>
                    <a:p>
                      <a:endParaRPr lang="en-US"/>
                    </a:p>
                  </a:txBody>
                  <a:tcPr/>
                </a:tc>
                <a:tc>
                  <a:txBody>
                    <a:bodyPr/>
                    <a:lstStyle/>
                    <a:p>
                      <a:pPr>
                        <a:lnSpc>
                          <a:spcPct val="100000"/>
                        </a:lnSpc>
                        <a:spcBef>
                          <a:spcPts val="0"/>
                        </a:spcBef>
                        <a:spcAft>
                          <a:spcPts val="0"/>
                        </a:spcAft>
                      </a:pPr>
                      <a:r>
                        <a:rPr lang="en-US" sz="1400" dirty="0" smtClean="0">
                          <a:effectLst/>
                          <a:latin typeface="+mn-lt"/>
                          <a:ea typeface="ＭＳ 明朝"/>
                        </a:rPr>
                        <a:t>Positive for females who had both scholarships and services</a:t>
                      </a:r>
                      <a:endParaRPr lang="en-US" sz="1400" dirty="0">
                        <a:latin typeface="+mn-lt"/>
                      </a:endParaRPr>
                    </a:p>
                  </a:txBody>
                  <a:tcPr/>
                </a:tc>
                <a:tc>
                  <a:txBody>
                    <a:bodyPr/>
                    <a:lstStyle/>
                    <a:p>
                      <a:pPr>
                        <a:lnSpc>
                          <a:spcPct val="100000"/>
                        </a:lnSpc>
                        <a:spcBef>
                          <a:spcPts val="0"/>
                        </a:spcBef>
                        <a:spcAft>
                          <a:spcPts val="0"/>
                        </a:spcAft>
                      </a:pPr>
                      <a:r>
                        <a:rPr lang="en-US" sz="1400" dirty="0" smtClean="0">
                          <a:effectLst/>
                          <a:latin typeface="+mn-lt"/>
                          <a:ea typeface="ＭＳ 明朝"/>
                        </a:rPr>
                        <a:t>Positive for females</a:t>
                      </a:r>
                      <a:endParaRPr lang="en-US" sz="1400" dirty="0">
                        <a:latin typeface="+mn-lt"/>
                      </a:endParaRPr>
                    </a:p>
                  </a:txBody>
                  <a:tcPr/>
                </a:tc>
                <a:tc>
                  <a:txBody>
                    <a:bodyPr/>
                    <a:lstStyle/>
                    <a:p>
                      <a:endParaRPr lang="en-US"/>
                    </a:p>
                  </a:txBody>
                  <a:tcPr/>
                </a:tc>
              </a:tr>
              <a:tr h="558800">
                <a:tc>
                  <a:txBody>
                    <a:bodyPr/>
                    <a:lstStyle/>
                    <a:p>
                      <a:r>
                        <a:rPr lang="en-US" dirty="0" err="1" smtClean="0"/>
                        <a:t>Dynarski</a:t>
                      </a:r>
                      <a:endParaRPr lang="en-US" dirty="0" smtClean="0"/>
                    </a:p>
                    <a:p>
                      <a:r>
                        <a:rPr lang="en-US" dirty="0" smtClean="0"/>
                        <a:t>(regression)</a:t>
                      </a:r>
                    </a:p>
                  </a:txBody>
                  <a:tcPr/>
                </a:tc>
                <a:tc>
                  <a:txBody>
                    <a:bodyPr/>
                    <a:lstStyle/>
                    <a:p>
                      <a:endParaRPr lang="en-US"/>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a:t>
                      </a:r>
                      <a:endParaRPr lang="en-US" sz="1400" kern="1200" dirty="0">
                        <a:solidFill>
                          <a:schemeClr val="dk1"/>
                        </a:solidFill>
                        <a:latin typeface="+mn-lt"/>
                        <a:ea typeface="+mn-ea"/>
                        <a:cs typeface="+mn-cs"/>
                      </a:endParaRPr>
                    </a:p>
                  </a:txBody>
                  <a:tcPr/>
                </a:tc>
                <a:tc>
                  <a:txBody>
                    <a:bodyPr/>
                    <a:lstStyle/>
                    <a:p>
                      <a:endParaRPr lang="en-US"/>
                    </a:p>
                  </a:txBody>
                  <a:tcPr/>
                </a:tc>
              </a:tr>
              <a:tr h="558800">
                <a:tc>
                  <a:txBody>
                    <a:bodyPr/>
                    <a:lstStyle/>
                    <a:p>
                      <a:r>
                        <a:rPr lang="en-US" dirty="0" smtClean="0"/>
                        <a:t>Hughes</a:t>
                      </a:r>
                      <a:endParaRPr lang="en-US" dirty="0"/>
                    </a:p>
                  </a:txBody>
                  <a:tcPr/>
                </a:tc>
                <a:tc>
                  <a:txBody>
                    <a:bodyPr/>
                    <a:lstStyle/>
                    <a:p>
                      <a:endParaRPr lang="en-US" dirty="0"/>
                    </a:p>
                  </a:txBody>
                  <a:tcPr>
                    <a:solidFill>
                      <a:schemeClr val="bg1">
                        <a:lumMod val="65000"/>
                      </a:schemeClr>
                    </a:solidFill>
                  </a:tcPr>
                </a:tc>
                <a:tc>
                  <a:txBody>
                    <a:bodyPr/>
                    <a:lstStyle/>
                    <a:p>
                      <a:endParaRPr lang="en-US" dirty="0"/>
                    </a:p>
                  </a:txBody>
                  <a:tcPr>
                    <a:solidFill>
                      <a:schemeClr val="bg1">
                        <a:lumMod val="65000"/>
                      </a:schemeClr>
                    </a:solidFill>
                  </a:tcPr>
                </a:tc>
                <a:tc>
                  <a:txBody>
                    <a:bodyPr/>
                    <a:lstStyle/>
                    <a:p>
                      <a:endParaRPr lang="en-US" dirty="0"/>
                    </a:p>
                  </a:txBody>
                  <a:tcPr>
                    <a:solidFill>
                      <a:schemeClr val="bg1">
                        <a:lumMod val="65000"/>
                      </a:schemeClr>
                    </a:solidFill>
                  </a:tcPr>
                </a:tc>
                <a:tc>
                  <a:txBody>
                    <a:bodyPr/>
                    <a:lstStyle/>
                    <a:p>
                      <a:endParaRPr lang="en-US" dirty="0"/>
                    </a:p>
                  </a:txBody>
                  <a:tcPr>
                    <a:solidFill>
                      <a:schemeClr val="bg1">
                        <a:lumMod val="65000"/>
                      </a:schemeClr>
                    </a:solidFill>
                  </a:tcPr>
                </a:tc>
              </a:tr>
              <a:tr h="558800">
                <a:tc>
                  <a:txBody>
                    <a:bodyPr/>
                    <a:lstStyle/>
                    <a:p>
                      <a:r>
                        <a:rPr lang="en-US" dirty="0" err="1" smtClean="0"/>
                        <a:t>Slavin</a:t>
                      </a:r>
                      <a:endParaRPr lang="en-US" dirty="0" smtClean="0"/>
                    </a:p>
                    <a:p>
                      <a:r>
                        <a:rPr lang="en-US" dirty="0" smtClean="0"/>
                        <a:t>(</a:t>
                      </a:r>
                      <a:r>
                        <a:rPr lang="en-US" dirty="0" err="1" smtClean="0"/>
                        <a:t>qual</a:t>
                      </a:r>
                      <a:r>
                        <a:rPr lang="en-US" dirty="0" smtClean="0"/>
                        <a:t> review)</a:t>
                      </a: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but small</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Weak and non-significant correlation</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dirty="0" smtClean="0"/>
                        <a:t>Winters &amp; Smith </a:t>
                      </a:r>
                      <a:r>
                        <a:rPr lang="en-US" sz="1100" dirty="0" smtClean="0"/>
                        <a:t>(stats analysis)</a:t>
                      </a:r>
                      <a:endParaRPr lang="en-US" sz="1100" dirty="0"/>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No effect (only merit-based included)</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No effect (only merit-based programs were included)</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dirty="0" smtClean="0"/>
                        <a:t>Slater </a:t>
                      </a:r>
                      <a:r>
                        <a:rPr lang="en-US" sz="1100" dirty="0" smtClean="0"/>
                        <a:t>(stats analysis)</a:t>
                      </a:r>
                      <a:endParaRPr lang="en-US" sz="1100" dirty="0"/>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Positive for both need- and merit-based; greater for merit based</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r h="558800">
                <a:tc>
                  <a:txBody>
                    <a:bodyPr/>
                    <a:lstStyle/>
                    <a:p>
                      <a:r>
                        <a:rPr lang="en-US" sz="2000" dirty="0" smtClean="0"/>
                        <a:t>Miller</a:t>
                      </a:r>
                      <a:endParaRPr lang="en-US" sz="1200" dirty="0" smtClean="0"/>
                    </a:p>
                    <a:p>
                      <a:r>
                        <a:rPr lang="en-US" sz="1200" dirty="0" smtClean="0"/>
                        <a:t>(quasi-experiment)</a:t>
                      </a:r>
                    </a:p>
                  </a:txBody>
                  <a:tcPr/>
                </a:tc>
                <a:tc>
                  <a:txBody>
                    <a:bodyPr/>
                    <a:lstStyle/>
                    <a:p>
                      <a:pPr marL="0" algn="l" defTabSz="914400" rtl="0" eaLnBrk="1" latinLnBrk="0" hangingPunct="1">
                        <a:lnSpc>
                          <a:spcPct val="100000"/>
                        </a:lnSpc>
                        <a:spcBef>
                          <a:spcPts val="0"/>
                        </a:spcBef>
                        <a:spcAft>
                          <a:spcPts val="0"/>
                        </a:spcAft>
                      </a:pPr>
                      <a:endParaRPr lang="en-US" sz="1400" kern="120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r>
                        <a:rPr lang="en-US" sz="1400" kern="1200" dirty="0" smtClean="0">
                          <a:solidFill>
                            <a:schemeClr val="dk1"/>
                          </a:solidFill>
                          <a:latin typeface="+mn-lt"/>
                          <a:ea typeface="+mn-ea"/>
                          <a:cs typeface="+mn-cs"/>
                        </a:rPr>
                        <a:t>No effect (nearly 5,000 </a:t>
                      </a:r>
                      <a:r>
                        <a:rPr lang="en-US" sz="1400" kern="1200" dirty="0" err="1" smtClean="0">
                          <a:solidFill>
                            <a:schemeClr val="dk1"/>
                          </a:solidFill>
                          <a:latin typeface="+mn-lt"/>
                          <a:ea typeface="+mn-ea"/>
                          <a:cs typeface="+mn-cs"/>
                        </a:rPr>
                        <a:t>sts</a:t>
                      </a:r>
                      <a:r>
                        <a:rPr lang="en-US" sz="1400" kern="1200" dirty="0" smtClean="0">
                          <a:solidFill>
                            <a:schemeClr val="dk1"/>
                          </a:solidFill>
                          <a:latin typeface="+mn-lt"/>
                          <a:ea typeface="+mn-ea"/>
                          <a:cs typeface="+mn-cs"/>
                        </a:rPr>
                        <a:t>)</a:t>
                      </a: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c>
                  <a:txBody>
                    <a:bodyPr/>
                    <a:lstStyle/>
                    <a:p>
                      <a:pPr marL="0" algn="l" defTabSz="914400" rtl="0" eaLnBrk="1" latinLnBrk="0" hangingPunct="1">
                        <a:lnSpc>
                          <a:spcPct val="100000"/>
                        </a:lnSpc>
                        <a:spcBef>
                          <a:spcPts val="0"/>
                        </a:spcBef>
                        <a:spcAft>
                          <a:spcPts val="0"/>
                        </a:spcAft>
                      </a:pPr>
                      <a:endParaRPr lang="en-US" sz="14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1719019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an Argument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951410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Prompt</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Assignment 2.</a:t>
            </a:r>
            <a:r>
              <a:rPr lang="en-US" dirty="0"/>
              <a:t> Write a response to the argument below. Base your response on the information in the extracts, not on your personal opinion or experience. Provide citations where necessary. If you wish, you may include in your response the summary you wrote in Assignment 1, either in whole or in part. Your response must be written in your own words except for key terms and short expressions (2-3 words), which you can borrow from the extracts. Minimum length: 250 words.</a:t>
            </a:r>
          </a:p>
          <a:p>
            <a:r>
              <a:rPr lang="en-US" b="1" dirty="0"/>
              <a:t>Argument: </a:t>
            </a:r>
            <a:r>
              <a:rPr lang="en-US" b="1" i="1" dirty="0"/>
              <a:t>Financial aid is an effective policy for improving various educational outcomes and an effective use of government resources.</a:t>
            </a:r>
            <a:endParaRPr lang="en-US" dirty="0"/>
          </a:p>
        </p:txBody>
      </p:sp>
    </p:spTree>
    <p:extLst>
      <p:ext uri="{BB962C8B-B14F-4D97-AF65-F5344CB8AC3E}">
        <p14:creationId xmlns:p14="http://schemas.microsoft.com/office/powerpoint/2010/main" val="2852741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an Argument</a:t>
            </a:r>
            <a:endParaRPr lang="en-US" dirty="0"/>
          </a:p>
        </p:txBody>
      </p:sp>
      <p:sp>
        <p:nvSpPr>
          <p:cNvPr id="3" name="Content Placeholder 2"/>
          <p:cNvSpPr>
            <a:spLocks noGrp="1"/>
          </p:cNvSpPr>
          <p:nvPr>
            <p:ph idx="1"/>
          </p:nvPr>
        </p:nvSpPr>
        <p:spPr/>
        <p:txBody>
          <a:bodyPr/>
          <a:lstStyle/>
          <a:p>
            <a:pPr marL="0" indent="0">
              <a:buNone/>
            </a:pPr>
            <a:r>
              <a:rPr lang="en-US" dirty="0" smtClean="0"/>
              <a:t>Look for these issues</a:t>
            </a:r>
            <a:endParaRPr lang="en-US" dirty="0"/>
          </a:p>
        </p:txBody>
      </p:sp>
    </p:spTree>
    <p:extLst>
      <p:ext uri="{BB962C8B-B14F-4D97-AF65-F5344CB8AC3E}">
        <p14:creationId xmlns:p14="http://schemas.microsoft.com/office/powerpoint/2010/main" val="3980854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an Argument</a:t>
            </a:r>
            <a:endParaRPr lang="en-US" dirty="0"/>
          </a:p>
        </p:txBody>
      </p:sp>
      <p:sp>
        <p:nvSpPr>
          <p:cNvPr id="3" name="Content Placeholder 2"/>
          <p:cNvSpPr>
            <a:spLocks noGrp="1"/>
          </p:cNvSpPr>
          <p:nvPr>
            <p:ph idx="1"/>
          </p:nvPr>
        </p:nvSpPr>
        <p:spPr/>
        <p:txBody>
          <a:bodyPr/>
          <a:lstStyle/>
          <a:p>
            <a:pPr marL="0" indent="0">
              <a:buNone/>
            </a:pPr>
            <a:r>
              <a:rPr lang="en-US" dirty="0" smtClean="0"/>
              <a:t>Look for these issues</a:t>
            </a:r>
          </a:p>
          <a:p>
            <a:r>
              <a:rPr lang="en-US" dirty="0" smtClean="0"/>
              <a:t>Poor methodology</a:t>
            </a:r>
            <a:endParaRPr lang="en-US" dirty="0"/>
          </a:p>
        </p:txBody>
      </p:sp>
    </p:spTree>
    <p:extLst>
      <p:ext uri="{BB962C8B-B14F-4D97-AF65-F5344CB8AC3E}">
        <p14:creationId xmlns:p14="http://schemas.microsoft.com/office/powerpoint/2010/main" val="39919489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an Argument</a:t>
            </a:r>
            <a:endParaRPr lang="en-US" dirty="0"/>
          </a:p>
        </p:txBody>
      </p:sp>
      <p:sp>
        <p:nvSpPr>
          <p:cNvPr id="3" name="Content Placeholder 2"/>
          <p:cNvSpPr>
            <a:spLocks noGrp="1"/>
          </p:cNvSpPr>
          <p:nvPr>
            <p:ph idx="1"/>
          </p:nvPr>
        </p:nvSpPr>
        <p:spPr/>
        <p:txBody>
          <a:bodyPr/>
          <a:lstStyle/>
          <a:p>
            <a:pPr marL="0" indent="0">
              <a:buNone/>
            </a:pPr>
            <a:r>
              <a:rPr lang="en-US" dirty="0" smtClean="0"/>
              <a:t>Look for these issues</a:t>
            </a:r>
          </a:p>
          <a:p>
            <a:r>
              <a:rPr lang="en-US" dirty="0" smtClean="0"/>
              <a:t>Poor methodology</a:t>
            </a:r>
          </a:p>
          <a:p>
            <a:r>
              <a:rPr lang="en-US" dirty="0" smtClean="0"/>
              <a:t>Vague evidence</a:t>
            </a:r>
            <a:endParaRPr lang="en-US" dirty="0"/>
          </a:p>
        </p:txBody>
      </p:sp>
    </p:spTree>
    <p:extLst>
      <p:ext uri="{BB962C8B-B14F-4D97-AF65-F5344CB8AC3E}">
        <p14:creationId xmlns:p14="http://schemas.microsoft.com/office/powerpoint/2010/main" val="37756849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an Argument</a:t>
            </a:r>
            <a:endParaRPr lang="en-US" dirty="0"/>
          </a:p>
        </p:txBody>
      </p:sp>
      <p:sp>
        <p:nvSpPr>
          <p:cNvPr id="3" name="Content Placeholder 2"/>
          <p:cNvSpPr>
            <a:spLocks noGrp="1"/>
          </p:cNvSpPr>
          <p:nvPr>
            <p:ph idx="1"/>
          </p:nvPr>
        </p:nvSpPr>
        <p:spPr/>
        <p:txBody>
          <a:bodyPr/>
          <a:lstStyle/>
          <a:p>
            <a:pPr marL="0" indent="0">
              <a:buNone/>
            </a:pPr>
            <a:r>
              <a:rPr lang="en-US" dirty="0" smtClean="0"/>
              <a:t>Look for these issues</a:t>
            </a:r>
          </a:p>
          <a:p>
            <a:r>
              <a:rPr lang="en-US" dirty="0" smtClean="0"/>
              <a:t>Poor methodology</a:t>
            </a:r>
          </a:p>
          <a:p>
            <a:r>
              <a:rPr lang="en-US" dirty="0" smtClean="0"/>
              <a:t>Vague evidence</a:t>
            </a:r>
          </a:p>
          <a:p>
            <a:r>
              <a:rPr lang="en-US" dirty="0" smtClean="0"/>
              <a:t>Inappropriate comparison</a:t>
            </a:r>
            <a:endParaRPr lang="en-US" dirty="0"/>
          </a:p>
        </p:txBody>
      </p:sp>
    </p:spTree>
    <p:extLst>
      <p:ext uri="{BB962C8B-B14F-4D97-AF65-F5344CB8AC3E}">
        <p14:creationId xmlns:p14="http://schemas.microsoft.com/office/powerpoint/2010/main" val="2892111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an Argument</a:t>
            </a:r>
            <a:endParaRPr lang="en-US" dirty="0"/>
          </a:p>
        </p:txBody>
      </p:sp>
      <p:sp>
        <p:nvSpPr>
          <p:cNvPr id="3" name="Content Placeholder 2"/>
          <p:cNvSpPr>
            <a:spLocks noGrp="1"/>
          </p:cNvSpPr>
          <p:nvPr>
            <p:ph idx="1"/>
          </p:nvPr>
        </p:nvSpPr>
        <p:spPr/>
        <p:txBody>
          <a:bodyPr/>
          <a:lstStyle/>
          <a:p>
            <a:pPr marL="0" indent="0">
              <a:buNone/>
            </a:pPr>
            <a:r>
              <a:rPr lang="en-US" dirty="0" smtClean="0"/>
              <a:t>Look for these issues</a:t>
            </a:r>
          </a:p>
          <a:p>
            <a:r>
              <a:rPr lang="en-US" dirty="0" smtClean="0"/>
              <a:t>Poor methodology</a:t>
            </a:r>
          </a:p>
          <a:p>
            <a:r>
              <a:rPr lang="en-US" dirty="0" smtClean="0"/>
              <a:t>Vague evidence</a:t>
            </a:r>
          </a:p>
          <a:p>
            <a:r>
              <a:rPr lang="en-US" dirty="0" smtClean="0"/>
              <a:t>Inappropriate comparison</a:t>
            </a:r>
          </a:p>
          <a:p>
            <a:r>
              <a:rPr lang="en-US" dirty="0" smtClean="0"/>
              <a:t>Logical fallacies (cause and effect)</a:t>
            </a:r>
            <a:endParaRPr lang="en-US" dirty="0"/>
          </a:p>
        </p:txBody>
      </p:sp>
    </p:spTree>
    <p:extLst>
      <p:ext uri="{BB962C8B-B14F-4D97-AF65-F5344CB8AC3E}">
        <p14:creationId xmlns:p14="http://schemas.microsoft.com/office/powerpoint/2010/main" val="7508561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END</a:t>
            </a:r>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92252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Prompt</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Assignment 2.</a:t>
            </a:r>
            <a:r>
              <a:rPr lang="en-US" dirty="0"/>
              <a:t> Write a </a:t>
            </a:r>
            <a:r>
              <a:rPr lang="en-US" dirty="0">
                <a:solidFill>
                  <a:srgbClr val="FF0000"/>
                </a:solidFill>
              </a:rPr>
              <a:t>response</a:t>
            </a:r>
            <a:r>
              <a:rPr lang="en-US" dirty="0"/>
              <a:t> to the argument below. </a:t>
            </a:r>
            <a:r>
              <a:rPr lang="en-US" dirty="0">
                <a:solidFill>
                  <a:srgbClr val="FF0000"/>
                </a:solidFill>
              </a:rPr>
              <a:t>Base your response on the information in the extracts, not on your personal opinion or experience</a:t>
            </a:r>
            <a:r>
              <a:rPr lang="en-US" dirty="0"/>
              <a:t>. Provide </a:t>
            </a:r>
            <a:r>
              <a:rPr lang="en-US" dirty="0">
                <a:solidFill>
                  <a:srgbClr val="FF0000"/>
                </a:solidFill>
              </a:rPr>
              <a:t>citations</a:t>
            </a:r>
            <a:r>
              <a:rPr lang="en-US" dirty="0"/>
              <a:t> where necessary. If you wish, you may include in your response the summary you wrote in Assignment 1, either in whole or in part. Your response must be written in your own words except for key terms and short expressions (2-3 words), which you can borrow from the extracts. Minimum length: 250 words.</a:t>
            </a:r>
          </a:p>
          <a:p>
            <a:r>
              <a:rPr lang="en-US" b="1" dirty="0"/>
              <a:t>Argument: </a:t>
            </a:r>
            <a:r>
              <a:rPr lang="en-US" b="1" i="1" dirty="0">
                <a:solidFill>
                  <a:srgbClr val="FF0000"/>
                </a:solidFill>
              </a:rPr>
              <a:t>Financial aid </a:t>
            </a:r>
            <a:r>
              <a:rPr lang="en-US" b="1" i="1" dirty="0"/>
              <a:t>is </a:t>
            </a:r>
            <a:r>
              <a:rPr lang="en-US" b="1" i="1" dirty="0">
                <a:solidFill>
                  <a:srgbClr val="FF0000"/>
                </a:solidFill>
              </a:rPr>
              <a:t>an effective policy </a:t>
            </a:r>
            <a:r>
              <a:rPr lang="en-US" b="1" i="1" dirty="0"/>
              <a:t>for </a:t>
            </a:r>
            <a:r>
              <a:rPr lang="en-US" b="1" i="1" dirty="0">
                <a:solidFill>
                  <a:srgbClr val="FF0000"/>
                </a:solidFill>
              </a:rPr>
              <a:t>improving various educational outcomes </a:t>
            </a:r>
            <a:r>
              <a:rPr lang="en-US" b="1" i="1" dirty="0"/>
              <a:t>and an </a:t>
            </a:r>
            <a:r>
              <a:rPr lang="en-US" b="1" i="1" dirty="0">
                <a:solidFill>
                  <a:srgbClr val="FF0000"/>
                </a:solidFill>
              </a:rPr>
              <a:t>effective use of government resources</a:t>
            </a:r>
            <a:r>
              <a:rPr lang="en-US" b="1" i="1" dirty="0"/>
              <a:t>.</a:t>
            </a:r>
            <a:endParaRPr lang="en-US" dirty="0"/>
          </a:p>
        </p:txBody>
      </p:sp>
    </p:spTree>
    <p:extLst>
      <p:ext uri="{BB962C8B-B14F-4D97-AF65-F5344CB8AC3E}">
        <p14:creationId xmlns:p14="http://schemas.microsoft.com/office/powerpoint/2010/main" val="1643466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smtClean="0"/>
              <a:t>Various Educational Outcomes</a:t>
            </a:r>
          </a:p>
          <a:p>
            <a:endParaRPr lang="en-US" dirty="0"/>
          </a:p>
        </p:txBody>
      </p:sp>
    </p:spTree>
    <p:extLst>
      <p:ext uri="{BB962C8B-B14F-4D97-AF65-F5344CB8AC3E}">
        <p14:creationId xmlns:p14="http://schemas.microsoft.com/office/powerpoint/2010/main" val="3015594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smtClean="0"/>
              <a:t>Various Educational Outcomes</a:t>
            </a:r>
          </a:p>
          <a:p>
            <a:r>
              <a:rPr lang="en-US" dirty="0" smtClean="0"/>
              <a:t>Attendance &amp; Commitment</a:t>
            </a:r>
            <a:endParaRPr lang="en-US" dirty="0"/>
          </a:p>
        </p:txBody>
      </p:sp>
    </p:spTree>
    <p:extLst>
      <p:ext uri="{BB962C8B-B14F-4D97-AF65-F5344CB8AC3E}">
        <p14:creationId xmlns:p14="http://schemas.microsoft.com/office/powerpoint/2010/main" val="22287765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smtClean="0"/>
              <a:t>Various Educational Outcomes</a:t>
            </a:r>
          </a:p>
          <a:p>
            <a:r>
              <a:rPr lang="en-US" dirty="0" smtClean="0"/>
              <a:t>Attendance &amp; Commitment</a:t>
            </a:r>
          </a:p>
          <a:p>
            <a:r>
              <a:rPr lang="en-US" dirty="0" smtClean="0"/>
              <a:t>Degree Completion</a:t>
            </a:r>
            <a:endParaRPr lang="en-US" dirty="0"/>
          </a:p>
        </p:txBody>
      </p:sp>
    </p:spTree>
    <p:extLst>
      <p:ext uri="{BB962C8B-B14F-4D97-AF65-F5344CB8AC3E}">
        <p14:creationId xmlns:p14="http://schemas.microsoft.com/office/powerpoint/2010/main" val="3110151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smtClean="0"/>
              <a:t>Various Educational Outcomes</a:t>
            </a:r>
          </a:p>
          <a:p>
            <a:r>
              <a:rPr lang="en-US" dirty="0" smtClean="0"/>
              <a:t>Attendance &amp; Commitment</a:t>
            </a:r>
          </a:p>
          <a:p>
            <a:r>
              <a:rPr lang="en-US" dirty="0" smtClean="0"/>
              <a:t>Degree Completion</a:t>
            </a:r>
          </a:p>
          <a:p>
            <a:r>
              <a:rPr lang="en-US" dirty="0" smtClean="0"/>
              <a:t>Academic Performance/achievement/grades</a:t>
            </a:r>
            <a:endParaRPr lang="en-US" dirty="0"/>
          </a:p>
        </p:txBody>
      </p:sp>
    </p:spTree>
    <p:extLst>
      <p:ext uri="{BB962C8B-B14F-4D97-AF65-F5344CB8AC3E}">
        <p14:creationId xmlns:p14="http://schemas.microsoft.com/office/powerpoint/2010/main" val="38978749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smtClean="0"/>
              <a:t>Various Educational Outcomes</a:t>
            </a:r>
          </a:p>
          <a:p>
            <a:r>
              <a:rPr lang="en-US" dirty="0" smtClean="0"/>
              <a:t>Attendance &amp; commitment</a:t>
            </a:r>
          </a:p>
          <a:p>
            <a:r>
              <a:rPr lang="en-US" dirty="0" smtClean="0"/>
              <a:t>Degree completion</a:t>
            </a:r>
          </a:p>
          <a:p>
            <a:r>
              <a:rPr lang="en-US" dirty="0" smtClean="0"/>
              <a:t>Academic performance/achievement/grades</a:t>
            </a:r>
          </a:p>
          <a:p>
            <a:endParaRPr lang="en-US" dirty="0"/>
          </a:p>
          <a:p>
            <a:r>
              <a:rPr lang="en-US" dirty="0" smtClean="0">
                <a:solidFill>
                  <a:srgbClr val="0070C0"/>
                </a:solidFill>
              </a:rPr>
              <a:t>An effective use of government resources?</a:t>
            </a:r>
            <a:endParaRPr lang="en-US" dirty="0">
              <a:solidFill>
                <a:srgbClr val="0070C0"/>
              </a:solidFill>
            </a:endParaRPr>
          </a:p>
        </p:txBody>
      </p:sp>
    </p:spTree>
    <p:extLst>
      <p:ext uri="{BB962C8B-B14F-4D97-AF65-F5344CB8AC3E}">
        <p14:creationId xmlns:p14="http://schemas.microsoft.com/office/powerpoint/2010/main" val="39935484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information would need to support the claim that financial aid is an effective use of government resources?</a:t>
            </a:r>
            <a:endParaRPr lang="en-US" dirty="0"/>
          </a:p>
        </p:txBody>
      </p:sp>
    </p:spTree>
    <p:extLst>
      <p:ext uri="{BB962C8B-B14F-4D97-AF65-F5344CB8AC3E}">
        <p14:creationId xmlns:p14="http://schemas.microsoft.com/office/powerpoint/2010/main" val="4952442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1138</Words>
  <Application>Microsoft Office PowerPoint</Application>
  <PresentationFormat>On-screen Show (4:3)</PresentationFormat>
  <Paragraphs>287</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ＭＳ 明朝</vt:lpstr>
      <vt:lpstr>Arial</vt:lpstr>
      <vt:lpstr>Calibri</vt:lpstr>
      <vt:lpstr>Times New Roman</vt:lpstr>
      <vt:lpstr>Office Theme</vt:lpstr>
      <vt:lpstr>Academic Writing  for  Graduate Study</vt:lpstr>
      <vt:lpstr>The Prompt</vt:lpstr>
      <vt:lpstr>The Prompt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Analysis of an Argument</vt:lpstr>
      <vt:lpstr>Analysis of an Argument</vt:lpstr>
      <vt:lpstr>Analysis of an Argument</vt:lpstr>
      <vt:lpstr>Analysis of an Argument</vt:lpstr>
      <vt:lpstr>Analysis of an Argument</vt:lpstr>
      <vt:lpstr>Analysis of an Argument</vt:lpstr>
      <vt:lpstr>END</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Gavin O'Neill</dc:creator>
  <cp:lastModifiedBy>Elwood</cp:lastModifiedBy>
  <cp:revision>6</cp:revision>
  <dcterms:created xsi:type="dcterms:W3CDTF">2014-10-17T08:52:15Z</dcterms:created>
  <dcterms:modified xsi:type="dcterms:W3CDTF">2014-10-20T06:13:10Z</dcterms:modified>
</cp:coreProperties>
</file>